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5960" r:id="rId2"/>
    <p:sldMasterId id="2147485956" r:id="rId3"/>
  </p:sldMasterIdLst>
  <p:notesMasterIdLst>
    <p:notesMasterId r:id="rId58"/>
  </p:notesMasterIdLst>
  <p:sldIdLst>
    <p:sldId id="1526" r:id="rId4"/>
    <p:sldId id="259" r:id="rId5"/>
    <p:sldId id="1481" r:id="rId6"/>
    <p:sldId id="1502" r:id="rId7"/>
    <p:sldId id="1484" r:id="rId8"/>
    <p:sldId id="1482" r:id="rId9"/>
    <p:sldId id="261" r:id="rId10"/>
    <p:sldId id="1485" r:id="rId11"/>
    <p:sldId id="1523" r:id="rId12"/>
    <p:sldId id="1443" r:id="rId13"/>
    <p:sldId id="1487" r:id="rId14"/>
    <p:sldId id="1486" r:id="rId15"/>
    <p:sldId id="1473" r:id="rId16"/>
    <p:sldId id="368" r:id="rId17"/>
    <p:sldId id="1468" r:id="rId18"/>
    <p:sldId id="1489" r:id="rId19"/>
    <p:sldId id="1492" r:id="rId20"/>
    <p:sldId id="1493" r:id="rId21"/>
    <p:sldId id="1494" r:id="rId22"/>
    <p:sldId id="1467" r:id="rId23"/>
    <p:sldId id="1524" r:id="rId24"/>
    <p:sldId id="1525" r:id="rId25"/>
    <p:sldId id="881" r:id="rId26"/>
    <p:sldId id="1495" r:id="rId27"/>
    <p:sldId id="848" r:id="rId28"/>
    <p:sldId id="1512" r:id="rId29"/>
    <p:sldId id="1514" r:id="rId30"/>
    <p:sldId id="1515" r:id="rId31"/>
    <p:sldId id="1480" r:id="rId32"/>
    <p:sldId id="1476" r:id="rId33"/>
    <p:sldId id="1503" r:id="rId34"/>
    <p:sldId id="1497" r:id="rId35"/>
    <p:sldId id="1470" r:id="rId36"/>
    <p:sldId id="1520" r:id="rId37"/>
    <p:sldId id="1517" r:id="rId38"/>
    <p:sldId id="1499" r:id="rId39"/>
    <p:sldId id="1519" r:id="rId40"/>
    <p:sldId id="1501" r:id="rId41"/>
    <p:sldId id="878" r:id="rId42"/>
    <p:sldId id="1474" r:id="rId43"/>
    <p:sldId id="1504" r:id="rId44"/>
    <p:sldId id="1475" r:id="rId45"/>
    <p:sldId id="1505" r:id="rId46"/>
    <p:sldId id="1506" r:id="rId47"/>
    <p:sldId id="1472" r:id="rId48"/>
    <p:sldId id="1507" r:id="rId49"/>
    <p:sldId id="1508" r:id="rId50"/>
    <p:sldId id="1518" r:id="rId51"/>
    <p:sldId id="1509" r:id="rId52"/>
    <p:sldId id="1510" r:id="rId53"/>
    <p:sldId id="1511" r:id="rId54"/>
    <p:sldId id="1471" r:id="rId55"/>
    <p:sldId id="1477" r:id="rId56"/>
    <p:sldId id="1463" r:id="rId5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CE9A"/>
    <a:srgbClr val="F3F0E8"/>
    <a:srgbClr val="2D65AF"/>
    <a:srgbClr val="124A8B"/>
    <a:srgbClr val="2C9BD6"/>
    <a:srgbClr val="131039"/>
    <a:srgbClr val="3366CC"/>
    <a:srgbClr val="FAF2A2"/>
    <a:srgbClr val="A22F2F"/>
    <a:srgbClr val="332F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A3D95-4513-4B63-B200-75CCFAAA1C51}" v="1" dt="2025-10-07T14:44:36.761"/>
    <p1510:client id="{57BF6335-35DB-41C8-5DA9-56F74762F745}" v="121" dt="2025-10-07T11:43:30.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esia Ziegs" userId="S::sehzi01@cloud.uni-tuebingen.de::8a0af625-b9f0-439e-b0be-7164e6159512" providerId="AD" clId="Web-{57BF6335-35DB-41C8-5DA9-56F74762F745}"/>
    <pc:docChg chg="addSld delSld modSld">
      <pc:chgData name="Theresia Ziegs" userId="S::sehzi01@cloud.uni-tuebingen.de::8a0af625-b9f0-439e-b0be-7164e6159512" providerId="AD" clId="Web-{57BF6335-35DB-41C8-5DA9-56F74762F745}" dt="2025-10-07T11:43:29.925" v="95" actId="20577"/>
      <pc:docMkLst>
        <pc:docMk/>
      </pc:docMkLst>
      <pc:sldChg chg="del">
        <pc:chgData name="Theresia Ziegs" userId="S::sehzi01@cloud.uni-tuebingen.de::8a0af625-b9f0-439e-b0be-7164e6159512" providerId="AD" clId="Web-{57BF6335-35DB-41C8-5DA9-56F74762F745}" dt="2025-10-07T11:41:58.532" v="2"/>
        <pc:sldMkLst>
          <pc:docMk/>
          <pc:sldMk cId="493963457" sldId="874"/>
        </pc:sldMkLst>
      </pc:sldChg>
      <pc:sldChg chg="del">
        <pc:chgData name="Theresia Ziegs" userId="S::sehzi01@cloud.uni-tuebingen.de::8a0af625-b9f0-439e-b0be-7164e6159512" providerId="AD" clId="Web-{57BF6335-35DB-41C8-5DA9-56F74762F745}" dt="2025-10-07T11:42:01.517" v="3"/>
        <pc:sldMkLst>
          <pc:docMk/>
          <pc:sldMk cId="2029577548" sldId="1469"/>
        </pc:sldMkLst>
      </pc:sldChg>
      <pc:sldChg chg="modSp">
        <pc:chgData name="Theresia Ziegs" userId="S::sehzi01@cloud.uni-tuebingen.de::8a0af625-b9f0-439e-b0be-7164e6159512" providerId="AD" clId="Web-{57BF6335-35DB-41C8-5DA9-56F74762F745}" dt="2025-10-07T11:43:29.925" v="95" actId="20577"/>
        <pc:sldMkLst>
          <pc:docMk/>
          <pc:sldMk cId="435590498" sldId="1520"/>
        </pc:sldMkLst>
        <pc:spChg chg="mod">
          <ac:chgData name="Theresia Ziegs" userId="S::sehzi01@cloud.uni-tuebingen.de::8a0af625-b9f0-439e-b0be-7164e6159512" providerId="AD" clId="Web-{57BF6335-35DB-41C8-5DA9-56F74762F745}" dt="2025-10-07T11:43:29.925" v="95" actId="20577"/>
          <ac:spMkLst>
            <pc:docMk/>
            <pc:sldMk cId="435590498" sldId="1520"/>
            <ac:spMk id="4" creationId="{E38A7A43-86C2-C638-9481-201D5B937A60}"/>
          </ac:spMkLst>
        </pc:spChg>
      </pc:sldChg>
      <pc:sldChg chg="add">
        <pc:chgData name="Theresia Ziegs" userId="S::sehzi01@cloud.uni-tuebingen.de::8a0af625-b9f0-439e-b0be-7164e6159512" providerId="AD" clId="Web-{57BF6335-35DB-41C8-5DA9-56F74762F745}" dt="2025-10-07T11:41:54.329" v="0"/>
        <pc:sldMkLst>
          <pc:docMk/>
          <pc:sldMk cId="2565686434" sldId="1524"/>
        </pc:sldMkLst>
      </pc:sldChg>
      <pc:sldChg chg="add">
        <pc:chgData name="Theresia Ziegs" userId="S::sehzi01@cloud.uni-tuebingen.de::8a0af625-b9f0-439e-b0be-7164e6159512" providerId="AD" clId="Web-{57BF6335-35DB-41C8-5DA9-56F74762F745}" dt="2025-10-07T11:41:55.173" v="1"/>
        <pc:sldMkLst>
          <pc:docMk/>
          <pc:sldMk cId="2640775020" sldId="1525"/>
        </pc:sldMkLst>
      </pc:sldChg>
    </pc:docChg>
  </pc:docChgLst>
  <pc:docChgLst>
    <pc:chgData name="Theresia Ziegs" userId="7adfca4f18b576ad" providerId="LiveId" clId="{37FA3D95-4513-4B63-B200-75CCFAAA1C51}"/>
    <pc:docChg chg="custSel addSld delSld modSld sldOrd">
      <pc:chgData name="Theresia Ziegs" userId="7adfca4f18b576ad" providerId="LiveId" clId="{37FA3D95-4513-4B63-B200-75CCFAAA1C51}" dt="2025-10-07T14:44:47.023" v="28" actId="20577"/>
      <pc:docMkLst>
        <pc:docMk/>
      </pc:docMkLst>
      <pc:sldChg chg="modSp mod">
        <pc:chgData name="Theresia Ziegs" userId="7adfca4f18b576ad" providerId="LiveId" clId="{37FA3D95-4513-4B63-B200-75CCFAAA1C51}" dt="2025-10-07T14:44:47.023" v="28" actId="20577"/>
        <pc:sldMkLst>
          <pc:docMk/>
          <pc:sldMk cId="2635924862" sldId="259"/>
        </pc:sldMkLst>
        <pc:spChg chg="mod">
          <ac:chgData name="Theresia Ziegs" userId="7adfca4f18b576ad" providerId="LiveId" clId="{37FA3D95-4513-4B63-B200-75CCFAAA1C51}" dt="2025-10-07T14:44:47.023" v="28" actId="20577"/>
          <ac:spMkLst>
            <pc:docMk/>
            <pc:sldMk cId="2635924862" sldId="259"/>
            <ac:spMk id="9" creationId="{00000000-0000-0000-0000-000000000000}"/>
          </ac:spMkLst>
        </pc:spChg>
      </pc:sldChg>
      <pc:sldChg chg="del">
        <pc:chgData name="Theresia Ziegs" userId="7adfca4f18b576ad" providerId="LiveId" clId="{37FA3D95-4513-4B63-B200-75CCFAAA1C51}" dt="2025-10-07T14:44:39.481" v="3" actId="47"/>
        <pc:sldMkLst>
          <pc:docMk/>
          <pc:sldMk cId="1920909245" sldId="1516"/>
        </pc:sldMkLst>
      </pc:sldChg>
      <pc:sldChg chg="add ord">
        <pc:chgData name="Theresia Ziegs" userId="7adfca4f18b576ad" providerId="LiveId" clId="{37FA3D95-4513-4B63-B200-75CCFAAA1C51}" dt="2025-10-07T14:44:38.048" v="2"/>
        <pc:sldMkLst>
          <pc:docMk/>
          <pc:sldMk cId="3696372115" sldId="152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4:05.917"/>
    </inkml:context>
    <inkml:brush xml:id="br0">
      <inkml:brushProperty name="width" value="0.2" units="cm"/>
      <inkml:brushProperty name="height" value="0.2" units="cm"/>
      <inkml:brushProperty name="color" value="#E71224"/>
      <inkml:brushProperty name="ignorePressure" value="1"/>
    </inkml:brush>
  </inkml:definitions>
  <inkml:trace contextRef="#ctx0" brushRef="#br0">1914 987,'-1868'-963,"1822"939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7:07.713"/>
    </inkml:context>
    <inkml:brush xml:id="br0">
      <inkml:brushProperty name="width" value="0.2" units="cm"/>
      <inkml:brushProperty name="height" value="0.2" units="cm"/>
      <inkml:brushProperty name="color" value="#E71224"/>
      <inkml:brushProperty name="ignorePressure" value="1"/>
    </inkml:brush>
  </inkml:definitions>
  <inkml:trace contextRef="#ctx0" brushRef="#br0">2371 1,'-2328'368,"2285"-361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7:16.060"/>
    </inkml:context>
    <inkml:brush xml:id="br0">
      <inkml:brushProperty name="width" value="0.2" units="cm"/>
      <inkml:brushProperty name="height" value="0.2" units="cm"/>
      <inkml:brushProperty name="color" value="#E71224"/>
      <inkml:brushProperty name="ignorePressure" value="1"/>
    </inkml:brush>
  </inkml:definitions>
  <inkml:trace contextRef="#ctx0" brushRef="#br0">0 1,'2331'149,"-2296"-147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4:36.491"/>
    </inkml:context>
    <inkml:brush xml:id="br0">
      <inkml:brushProperty name="width" value="0.2" units="cm"/>
      <inkml:brushProperty name="height" value="0.2" units="cm"/>
      <inkml:brushProperty name="color" value="#E71224"/>
      <inkml:brushProperty name="ignorePressure" value="1"/>
    </inkml:brush>
  </inkml:definitions>
  <inkml:trace contextRef="#ctx0" brushRef="#br0">0 1,'868'1224,"-851"-1200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5:38.512"/>
    </inkml:context>
    <inkml:brush xml:id="br0">
      <inkml:brushProperty name="width" value="0.2" units="cm"/>
      <inkml:brushProperty name="height" value="0.2" units="cm"/>
      <inkml:brushProperty name="color" value="#E71224"/>
      <inkml:brushProperty name="ignorePressure" value="1"/>
    </inkml:brush>
  </inkml:definitions>
  <inkml:trace contextRef="#ctx0" brushRef="#br0">48 1,'-47'2732,"46"-2704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5:51.182"/>
    </inkml:context>
    <inkml:brush xml:id="br0">
      <inkml:brushProperty name="width" value="0.2" units="cm"/>
      <inkml:brushProperty name="height" value="0.2" units="cm"/>
      <inkml:brushProperty name="color" value="#E71224"/>
      <inkml:brushProperty name="ignorePressure" value="1"/>
    </inkml:brush>
  </inkml:definitions>
  <inkml:trace contextRef="#ctx0" brushRef="#br0">1 1,'207'1864,"-203"-1841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6:09.328"/>
    </inkml:context>
    <inkml:brush xml:id="br0">
      <inkml:brushProperty name="width" value="0.2" units="cm"/>
      <inkml:brushProperty name="height" value="0.2" units="cm"/>
      <inkml:brushProperty name="color" value="#E71224"/>
      <inkml:brushProperty name="ignorePressure" value="1"/>
    </inkml:brush>
  </inkml:definitions>
  <inkml:trace contextRef="#ctx0" brushRef="#br0">1 1478,'1477'-1477,"-1478"1479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6:19.438"/>
    </inkml:context>
    <inkml:brush xml:id="br0">
      <inkml:brushProperty name="width" value="0.2" units="cm"/>
      <inkml:brushProperty name="height" value="0.2" units="cm"/>
      <inkml:brushProperty name="color" value="#E71224"/>
      <inkml:brushProperty name="ignorePressure" value="1"/>
    </inkml:brush>
  </inkml:definitions>
  <inkml:trace contextRef="#ctx0" brushRef="#br0">903 1,'-887'1136,"872"-1116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6:32.092"/>
    </inkml:context>
    <inkml:brush xml:id="br0">
      <inkml:brushProperty name="width" value="0.2" units="cm"/>
      <inkml:brushProperty name="height" value="0.2" units="cm"/>
      <inkml:brushProperty name="color" value="#E71224"/>
      <inkml:brushProperty name="ignorePressure" value="1"/>
    </inkml:brush>
  </inkml:definitions>
  <inkml:trace contextRef="#ctx0" brushRef="#br0">1 1,'315'2074,"-312"-2054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6:34.230"/>
    </inkml:context>
    <inkml:brush xml:id="br0">
      <inkml:brushProperty name="width" value="0.2" units="cm"/>
      <inkml:brushProperty name="height" value="0.2" units="cm"/>
      <inkml:brushProperty name="color" value="#E71224"/>
      <inkml:brushProperty name="ignorePressure" value="1"/>
    </inkml:brush>
  </inkml:definitions>
  <inkml:trace contextRef="#ctx0" brushRef="#br0">3 19,'0'-2,"-1"-2,0-3,0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1T15:26:50.305"/>
    </inkml:context>
    <inkml:brush xml:id="br0">
      <inkml:brushProperty name="width" value="0.2" units="cm"/>
      <inkml:brushProperty name="height" value="0.2" units="cm"/>
      <inkml:brushProperty name="color" value="#E71224"/>
      <inkml:brushProperty name="ignorePressure" value="1"/>
    </inkml:brush>
  </inkml:definitions>
  <inkml:trace contextRef="#ctx0" brushRef="#br0">84 0,'-83'2370,"82"-2340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C7C6D5-BA63-48FD-9E2C-DCDC3E4FB04F}" type="datetimeFigureOut">
              <a:t>07.10.2025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80BA1-FFB6-4F58-B34F-28091E21BCB3}" type="slidenum">
              <a:t>‹Nr.›</a:t>
            </a:fld>
            <a:endParaRPr lang="de-DE"/>
          </a:p>
        </p:txBody>
      </p:sp>
    </p:spTree>
    <p:extLst>
      <p:ext uri="{BB962C8B-B14F-4D97-AF65-F5344CB8AC3E}">
        <p14:creationId xmlns:p14="http://schemas.microsoft.com/office/powerpoint/2010/main" val="1399520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am.ai/neural-numbers.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Storytelling: Maki [</a:t>
            </a:r>
            <a:r>
              <a:rPr lang="de-DE" err="1"/>
              <a:t>mäki</a:t>
            </a:r>
            <a:r>
              <a:rPr lang="de-DE"/>
              <a:t>] führt durch die Stunde.</a:t>
            </a:r>
          </a:p>
          <a:p>
            <a:endParaRPr lang="de-DE"/>
          </a:p>
        </p:txBody>
      </p:sp>
      <p:sp>
        <p:nvSpPr>
          <p:cNvPr id="4" name="Foliennummernplatzhalter 3"/>
          <p:cNvSpPr>
            <a:spLocks noGrp="1"/>
          </p:cNvSpPr>
          <p:nvPr>
            <p:ph type="sldNum" sz="quarter" idx="5"/>
          </p:nvPr>
        </p:nvSpPr>
        <p:spPr/>
        <p:txBody>
          <a:bodyPr/>
          <a:lstStyle/>
          <a:p>
            <a:fld id="{15E80BA1-FFB6-4F58-B34F-28091E21BCB3}" type="slidenum">
              <a:rPr lang="de-DE" smtClean="0"/>
              <a:t>3</a:t>
            </a:fld>
            <a:endParaRPr lang="de-DE"/>
          </a:p>
        </p:txBody>
      </p:sp>
    </p:spTree>
    <p:extLst>
      <p:ext uri="{BB962C8B-B14F-4D97-AF65-F5344CB8AC3E}">
        <p14:creationId xmlns:p14="http://schemas.microsoft.com/office/powerpoint/2010/main" val="3759736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Bei einem klassischen Algorithmus gibt es die Anleitung. Beim ML aber nicht mehr. Hier lernt das Programm nach und nach. Es baut etwas zusammen und wir schauen, ob das stimmt. Wir geben eine Rückmeldung, ob es richtig ist oder nicht. Beim ersten Versuch stimmt etwas noch nicht. </a:t>
            </a:r>
          </a:p>
        </p:txBody>
      </p:sp>
      <p:sp>
        <p:nvSpPr>
          <p:cNvPr id="4" name="Foliennummernplatzhalter 3"/>
          <p:cNvSpPr>
            <a:spLocks noGrp="1"/>
          </p:cNvSpPr>
          <p:nvPr>
            <p:ph type="sldNum" sz="quarter" idx="5"/>
          </p:nvPr>
        </p:nvSpPr>
        <p:spPr/>
        <p:txBody>
          <a:bodyPr/>
          <a:lstStyle/>
          <a:p>
            <a:fld id="{737451E6-D6C4-43EB-BDD0-13A9627666C7}" type="slidenum">
              <a:rPr lang="de-DE" smtClean="0"/>
              <a:t>16</a:t>
            </a:fld>
            <a:endParaRPr lang="de-DE"/>
          </a:p>
        </p:txBody>
      </p:sp>
    </p:spTree>
    <p:extLst>
      <p:ext uri="{BB962C8B-B14F-4D97-AF65-F5344CB8AC3E}">
        <p14:creationId xmlns:p14="http://schemas.microsoft.com/office/powerpoint/2010/main" val="2643387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D1320-4E62-BED2-3517-A0E0CC6009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BFBE6CC-F429-5DE0-D780-9C13F821655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E243D5C-972D-D051-521E-F39B3123AEB5}"/>
              </a:ext>
            </a:extLst>
          </p:cNvPr>
          <p:cNvSpPr>
            <a:spLocks noGrp="1"/>
          </p:cNvSpPr>
          <p:nvPr>
            <p:ph type="body" idx="1"/>
          </p:nvPr>
        </p:nvSpPr>
        <p:spPr/>
        <p:txBody>
          <a:bodyPr/>
          <a:lstStyle/>
          <a:p>
            <a:r>
              <a:rPr lang="de-DE"/>
              <a:t>Das Programm braucht richtig viele Versuche und Daten, um das Problem zu lösen.</a:t>
            </a:r>
          </a:p>
        </p:txBody>
      </p:sp>
      <p:sp>
        <p:nvSpPr>
          <p:cNvPr id="4" name="Foliennummernplatzhalter 3">
            <a:extLst>
              <a:ext uri="{FF2B5EF4-FFF2-40B4-BE49-F238E27FC236}">
                <a16:creationId xmlns:a16="http://schemas.microsoft.com/office/drawing/2014/main" id="{C95F2453-5F20-8A27-9D45-43102FC23E1F}"/>
              </a:ext>
            </a:extLst>
          </p:cNvPr>
          <p:cNvSpPr>
            <a:spLocks noGrp="1"/>
          </p:cNvSpPr>
          <p:nvPr>
            <p:ph type="sldNum" sz="quarter" idx="5"/>
          </p:nvPr>
        </p:nvSpPr>
        <p:spPr/>
        <p:txBody>
          <a:bodyPr/>
          <a:lstStyle/>
          <a:p>
            <a:fld id="{737451E6-D6C4-43EB-BDD0-13A9627666C7}" type="slidenum">
              <a:rPr lang="de-DE" smtClean="0"/>
              <a:t>17</a:t>
            </a:fld>
            <a:endParaRPr lang="de-DE"/>
          </a:p>
        </p:txBody>
      </p:sp>
    </p:spTree>
    <p:extLst>
      <p:ext uri="{BB962C8B-B14F-4D97-AF65-F5344CB8AC3E}">
        <p14:creationId xmlns:p14="http://schemas.microsoft.com/office/powerpoint/2010/main" val="2328224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B929E-E132-00A9-510B-21D58E8F84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337A69B-774E-67C8-4AFB-A48C980315A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F2589F6-561E-88D2-1AC4-D6EFF9369B84}"/>
              </a:ext>
            </a:extLst>
          </p:cNvPr>
          <p:cNvSpPr>
            <a:spLocks noGrp="1"/>
          </p:cNvSpPr>
          <p:nvPr>
            <p:ph type="body" idx="1"/>
          </p:nvPr>
        </p:nvSpPr>
        <p:spPr/>
        <p:txBody>
          <a:bodyPr/>
          <a:lstStyle/>
          <a:p>
            <a:endParaRPr lang="de-DE"/>
          </a:p>
          <a:p>
            <a:endParaRPr lang="de-DE"/>
          </a:p>
        </p:txBody>
      </p:sp>
      <p:sp>
        <p:nvSpPr>
          <p:cNvPr id="4" name="Foliennummernplatzhalter 3">
            <a:extLst>
              <a:ext uri="{FF2B5EF4-FFF2-40B4-BE49-F238E27FC236}">
                <a16:creationId xmlns:a16="http://schemas.microsoft.com/office/drawing/2014/main" id="{BB1381A2-4534-1095-3475-F29EC70C412D}"/>
              </a:ext>
            </a:extLst>
          </p:cNvPr>
          <p:cNvSpPr>
            <a:spLocks noGrp="1"/>
          </p:cNvSpPr>
          <p:nvPr>
            <p:ph type="sldNum" sz="quarter" idx="5"/>
          </p:nvPr>
        </p:nvSpPr>
        <p:spPr/>
        <p:txBody>
          <a:bodyPr/>
          <a:lstStyle/>
          <a:p>
            <a:fld id="{737451E6-D6C4-43EB-BDD0-13A9627666C7}" type="slidenum">
              <a:rPr lang="de-DE" smtClean="0"/>
              <a:t>18</a:t>
            </a:fld>
            <a:endParaRPr lang="de-DE"/>
          </a:p>
        </p:txBody>
      </p:sp>
    </p:spTree>
    <p:extLst>
      <p:ext uri="{BB962C8B-B14F-4D97-AF65-F5344CB8AC3E}">
        <p14:creationId xmlns:p14="http://schemas.microsoft.com/office/powerpoint/2010/main" val="2770474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Wir wollen eine Bilderkennung bauen, die Katzen erkennt. Wie würdet ihr das machen. Dafür definieren wir, was eine Katze ist.</a:t>
            </a:r>
          </a:p>
          <a:p>
            <a:endParaRPr lang="de-DE"/>
          </a:p>
        </p:txBody>
      </p:sp>
      <p:sp>
        <p:nvSpPr>
          <p:cNvPr id="4" name="Foliennummernplatzhalter 3"/>
          <p:cNvSpPr>
            <a:spLocks noGrp="1"/>
          </p:cNvSpPr>
          <p:nvPr>
            <p:ph type="sldNum" sz="quarter" idx="5"/>
          </p:nvPr>
        </p:nvSpPr>
        <p:spPr/>
        <p:txBody>
          <a:bodyPr/>
          <a:lstStyle/>
          <a:p>
            <a:fld id="{15E80BA1-FFB6-4F58-B34F-28091E21BCB3}" type="slidenum">
              <a:rPr lang="de-DE" smtClean="0"/>
              <a:t>20</a:t>
            </a:fld>
            <a:endParaRPr lang="de-DE"/>
          </a:p>
        </p:txBody>
      </p:sp>
    </p:spTree>
    <p:extLst>
      <p:ext uri="{BB962C8B-B14F-4D97-AF65-F5344CB8AC3E}">
        <p14:creationId xmlns:p14="http://schemas.microsoft.com/office/powerpoint/2010/main" val="750877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Katzen (und andere bildliche Darstellungen) lassen sich nicht gut auf einzelne Kategorien herunter brechen, wie man hier sieht. Ein Hund kann spitze Ohren haben, eine Katze könnte keine Ohren haben…</a:t>
            </a:r>
          </a:p>
        </p:txBody>
      </p:sp>
      <p:sp>
        <p:nvSpPr>
          <p:cNvPr id="4" name="Foliennummernplatzhalter 3"/>
          <p:cNvSpPr>
            <a:spLocks noGrp="1"/>
          </p:cNvSpPr>
          <p:nvPr>
            <p:ph type="sldNum" sz="quarter" idx="5"/>
          </p:nvPr>
        </p:nvSpPr>
        <p:spPr/>
        <p:txBody>
          <a:bodyPr/>
          <a:lstStyle/>
          <a:p>
            <a:fld id="{15E80BA1-FFB6-4F58-B34F-28091E21BCB3}" type="slidenum">
              <a:rPr lang="de-DE" smtClean="0"/>
              <a:t>21</a:t>
            </a:fld>
            <a:endParaRPr lang="de-DE"/>
          </a:p>
        </p:txBody>
      </p:sp>
    </p:spTree>
    <p:extLst>
      <p:ext uri="{BB962C8B-B14F-4D97-AF65-F5344CB8AC3E}">
        <p14:creationId xmlns:p14="http://schemas.microsoft.com/office/powerpoint/2010/main" val="2973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Deswegen trainieren wir mit vielen Bildern und testen zum Schluss, ob das </a:t>
            </a:r>
            <a:r>
              <a:rPr lang="de-DE" dirty="0" err="1"/>
              <a:t>Ergebniss</a:t>
            </a:r>
            <a:r>
              <a:rPr lang="de-DE" dirty="0"/>
              <a:t> stimmt. Das Netz in der Mitte ist ein Sinnbild für ein neuronales Netz. Dazu später mehr.</a:t>
            </a:r>
          </a:p>
        </p:txBody>
      </p:sp>
      <p:sp>
        <p:nvSpPr>
          <p:cNvPr id="4" name="Foliennummernplatzhalter 3"/>
          <p:cNvSpPr>
            <a:spLocks noGrp="1"/>
          </p:cNvSpPr>
          <p:nvPr>
            <p:ph type="sldNum" sz="quarter" idx="5"/>
          </p:nvPr>
        </p:nvSpPr>
        <p:spPr/>
        <p:txBody>
          <a:bodyPr/>
          <a:lstStyle/>
          <a:p>
            <a:fld id="{15E80BA1-FFB6-4F58-B34F-28091E21BCB3}" type="slidenum">
              <a:rPr lang="de-DE" smtClean="0"/>
              <a:t>22</a:t>
            </a:fld>
            <a:endParaRPr lang="de-DE"/>
          </a:p>
        </p:txBody>
      </p:sp>
    </p:spTree>
    <p:extLst>
      <p:ext uri="{BB962C8B-B14F-4D97-AF65-F5344CB8AC3E}">
        <p14:creationId xmlns:p14="http://schemas.microsoft.com/office/powerpoint/2010/main" val="872636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Programme sind richtig gut geworden. </a:t>
            </a:r>
          </a:p>
          <a:p>
            <a:endParaRPr lang="de-DE"/>
          </a:p>
        </p:txBody>
      </p:sp>
      <p:sp>
        <p:nvSpPr>
          <p:cNvPr id="4" name="Foliennummernplatzhalter 3"/>
          <p:cNvSpPr>
            <a:spLocks noGrp="1"/>
          </p:cNvSpPr>
          <p:nvPr>
            <p:ph type="sldNum" sz="quarter" idx="5"/>
          </p:nvPr>
        </p:nvSpPr>
        <p:spPr/>
        <p:txBody>
          <a:bodyPr/>
          <a:lstStyle/>
          <a:p>
            <a:fld id="{15E80BA1-FFB6-4F58-B34F-28091E21BCB3}" type="slidenum">
              <a:rPr lang="de-DE" smtClean="0"/>
              <a:t>23</a:t>
            </a:fld>
            <a:endParaRPr lang="de-DE"/>
          </a:p>
        </p:txBody>
      </p:sp>
    </p:spTree>
    <p:extLst>
      <p:ext uri="{BB962C8B-B14F-4D97-AF65-F5344CB8AC3E}">
        <p14:creationId xmlns:p14="http://schemas.microsoft.com/office/powerpoint/2010/main" val="2682555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Zahlenerkennung bei der Post</a:t>
            </a:r>
          </a:p>
          <a:p>
            <a:endParaRPr lang="de-DE"/>
          </a:p>
        </p:txBody>
      </p:sp>
      <p:sp>
        <p:nvSpPr>
          <p:cNvPr id="4" name="Foliennummernplatzhalter 3"/>
          <p:cNvSpPr>
            <a:spLocks noGrp="1"/>
          </p:cNvSpPr>
          <p:nvPr>
            <p:ph type="sldNum" sz="quarter" idx="5"/>
          </p:nvPr>
        </p:nvSpPr>
        <p:spPr/>
        <p:txBody>
          <a:bodyPr/>
          <a:lstStyle/>
          <a:p>
            <a:fld id="{15E80BA1-FFB6-4F58-B34F-28091E21BCB3}" type="slidenum">
              <a:rPr lang="de-DE" smtClean="0"/>
              <a:t>25</a:t>
            </a:fld>
            <a:endParaRPr lang="de-DE"/>
          </a:p>
        </p:txBody>
      </p:sp>
    </p:spTree>
    <p:extLst>
      <p:ext uri="{BB962C8B-B14F-4D97-AF65-F5344CB8AC3E}">
        <p14:creationId xmlns:p14="http://schemas.microsoft.com/office/powerpoint/2010/main" val="1531093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algn="l">
              <a:buFont typeface="+mj-lt"/>
              <a:buAutoNum type="arabicPeriod"/>
            </a:pPr>
            <a:r>
              <a:rPr lang="de-DE" sz="1200" b="0" i="0">
                <a:solidFill>
                  <a:srgbClr val="1D2125"/>
                </a:solidFill>
                <a:effectLst/>
                <a:latin typeface="-apple-system"/>
              </a:rPr>
              <a:t>Öffne </a:t>
            </a:r>
            <a:r>
              <a:rPr lang="de-DE" sz="1200" b="0" i="0" u="none" strike="noStrike">
                <a:solidFill>
                  <a:srgbClr val="0F6CBF"/>
                </a:solidFill>
                <a:effectLst/>
                <a:latin typeface="-apple-system"/>
                <a:hlinkClick r:id="rId3"/>
              </a:rPr>
              <a:t>https://www.i-am.ai/neural-numbers.html</a:t>
            </a:r>
            <a:r>
              <a:rPr lang="de-DE" sz="1200" b="0" i="0">
                <a:solidFill>
                  <a:srgbClr val="1D2125"/>
                </a:solidFill>
                <a:effectLst/>
                <a:latin typeface="-apple-system"/>
              </a:rPr>
              <a:t> </a:t>
            </a:r>
          </a:p>
          <a:p>
            <a:pPr marL="457200" indent="-457200" algn="l">
              <a:buFont typeface="+mj-lt"/>
              <a:buAutoNum type="arabicPeriod"/>
            </a:pPr>
            <a:r>
              <a:rPr lang="de-DE" sz="1200">
                <a:solidFill>
                  <a:srgbClr val="1D2125"/>
                </a:solidFill>
                <a:latin typeface="-apple-system"/>
              </a:rPr>
              <a:t>Nutze </a:t>
            </a:r>
            <a:r>
              <a:rPr lang="de-DE" sz="1200" b="0" i="0">
                <a:solidFill>
                  <a:srgbClr val="1D2125"/>
                </a:solidFill>
                <a:effectLst/>
                <a:latin typeface="-apple-system"/>
              </a:rPr>
              <a:t>das Modell, das nur mit 300 Bildern trainiert wurde. </a:t>
            </a:r>
          </a:p>
          <a:p>
            <a:pPr marL="457200" indent="-457200" algn="l">
              <a:buFont typeface="+mj-lt"/>
              <a:buAutoNum type="arabicPeriod"/>
            </a:pPr>
            <a:r>
              <a:rPr lang="de-DE" sz="1200" b="0" i="0">
                <a:solidFill>
                  <a:srgbClr val="1D2125"/>
                </a:solidFill>
                <a:effectLst/>
                <a:latin typeface="-apple-system"/>
              </a:rPr>
              <a:t>Welche Zahlen können gut erkannt werden, welche nicht?  </a:t>
            </a:r>
          </a:p>
          <a:p>
            <a:pPr marL="457200" indent="-457200" algn="l">
              <a:buFont typeface="+mj-lt"/>
              <a:buAutoNum type="arabicPeriod"/>
            </a:pPr>
            <a:r>
              <a:rPr lang="de-DE" sz="1200" b="0" i="0">
                <a:solidFill>
                  <a:srgbClr val="1D2125"/>
                </a:solidFill>
                <a:effectLst/>
                <a:latin typeface="-apple-system"/>
              </a:rPr>
              <a:t>Wie unterscheiden sich die Ergebnisse bei den Modellen, die mit mehr Bildern trainiert wurde?  </a:t>
            </a:r>
          </a:p>
          <a:p>
            <a:pPr marL="457200" indent="-457200" algn="l">
              <a:buFont typeface="+mj-lt"/>
              <a:buAutoNum type="arabicPeriod"/>
            </a:pPr>
            <a:r>
              <a:rPr lang="de-DE" sz="1200" b="0" i="0">
                <a:solidFill>
                  <a:srgbClr val="1D2125"/>
                </a:solidFill>
                <a:effectLst/>
                <a:latin typeface="-apple-system"/>
              </a:rPr>
              <a:t>Variiere die Darstellung der Zahlen bei dem Modell, das mit 70.000 Bildern trainiert wurde. Wie robust ist es gegenüber Veränderungen?  Z.B. </a:t>
            </a:r>
            <a:r>
              <a:rPr lang="de-DE" sz="1200">
                <a:solidFill>
                  <a:srgbClr val="1D2125"/>
                </a:solidFill>
                <a:latin typeface="-apple-system"/>
              </a:rPr>
              <a:t>Ziffer 1 und 7, oder 3 und 8</a:t>
            </a:r>
            <a:endParaRPr lang="de-DE" sz="1200" b="0" i="0">
              <a:solidFill>
                <a:srgbClr val="1D2125"/>
              </a:solidFill>
              <a:effectLst/>
              <a:latin typeface="-apple-system"/>
            </a:endParaRPr>
          </a:p>
        </p:txBody>
      </p:sp>
      <p:sp>
        <p:nvSpPr>
          <p:cNvPr id="4" name="Foliennummernplatzhalter 3"/>
          <p:cNvSpPr>
            <a:spLocks noGrp="1"/>
          </p:cNvSpPr>
          <p:nvPr>
            <p:ph type="sldNum" sz="quarter" idx="5"/>
          </p:nvPr>
        </p:nvSpPr>
        <p:spPr/>
        <p:txBody>
          <a:bodyPr/>
          <a:lstStyle/>
          <a:p>
            <a:fld id="{15E80BA1-FFB6-4F58-B34F-28091E21BCB3}" type="slidenum">
              <a:rPr lang="de-DE" smtClean="0"/>
              <a:t>29</a:t>
            </a:fld>
            <a:endParaRPr lang="de-DE"/>
          </a:p>
        </p:txBody>
      </p:sp>
    </p:spTree>
    <p:extLst>
      <p:ext uri="{BB962C8B-B14F-4D97-AF65-F5344CB8AC3E}">
        <p14:creationId xmlns:p14="http://schemas.microsoft.com/office/powerpoint/2010/main" val="1649746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buFont typeface="Arial" panose="020B0604020202020204" pitchFamily="34" charset="0"/>
              <a:buChar char="•"/>
            </a:pPr>
            <a:r>
              <a:rPr lang="de-DE" sz="1200" b="0" i="0">
                <a:effectLst/>
                <a:latin typeface="-apple-system"/>
              </a:rPr>
              <a:t>Beschreiben Sie, welchen Einfluss die </a:t>
            </a:r>
            <a:r>
              <a:rPr lang="de-DE" sz="1200" b="1" i="0">
                <a:effectLst/>
                <a:latin typeface="-apple-system"/>
              </a:rPr>
              <a:t>Menge der Trainingsdaten</a:t>
            </a:r>
            <a:r>
              <a:rPr lang="de-DE" sz="1200" b="0" i="0">
                <a:effectLst/>
                <a:latin typeface="-apple-system"/>
              </a:rPr>
              <a:t> für die Qualität der Bilderkennung hat (Aufgabe 1-3).</a:t>
            </a:r>
          </a:p>
          <a:p>
            <a:pPr algn="l">
              <a:buFont typeface="Arial" panose="020B0604020202020204" pitchFamily="34" charset="0"/>
              <a:buChar char="•"/>
            </a:pPr>
            <a:r>
              <a:rPr lang="de-DE" sz="1200" b="0" i="0">
                <a:effectLst/>
                <a:latin typeface="-apple-system"/>
              </a:rPr>
              <a:t>Begründen Sie den </a:t>
            </a:r>
            <a:r>
              <a:rPr lang="de-DE" sz="1200" b="1" i="0">
                <a:effectLst/>
                <a:latin typeface="-apple-system"/>
              </a:rPr>
              <a:t>Einfluss von Artefakten</a:t>
            </a:r>
            <a:r>
              <a:rPr lang="de-DE" sz="1200" b="0" i="0">
                <a:effectLst/>
                <a:latin typeface="-apple-system"/>
              </a:rPr>
              <a:t> (Aufgabe 4,5).</a:t>
            </a:r>
          </a:p>
          <a:p>
            <a:pPr algn="l"/>
            <a:r>
              <a:rPr lang="de-DE" sz="1200" b="0" i="0">
                <a:effectLst/>
                <a:latin typeface="-apple-system"/>
              </a:rPr>
              <a:t>Mögliche weitere Objekte für die Bilderkennung:  </a:t>
            </a:r>
          </a:p>
          <a:p>
            <a:pPr algn="l">
              <a:buFont typeface="Arial" panose="020B0604020202020204" pitchFamily="34" charset="0"/>
              <a:buChar char="•"/>
            </a:pPr>
            <a:r>
              <a:rPr lang="de-DE" sz="1200" b="0" i="0">
                <a:effectLst/>
                <a:latin typeface="-apple-system"/>
              </a:rPr>
              <a:t>Obstsorten zuordnen: Äpfel, Orangen etc.</a:t>
            </a:r>
          </a:p>
          <a:p>
            <a:pPr algn="l">
              <a:buFont typeface="Arial" panose="020B0604020202020204" pitchFamily="34" charset="0"/>
              <a:buChar char="•"/>
            </a:pPr>
            <a:r>
              <a:rPr lang="de-DE" sz="1200" b="0" i="0">
                <a:effectLst/>
                <a:latin typeface="-apple-system"/>
              </a:rPr>
              <a:t>Gesichter/Emotionen erkennen: Unterschiedliche Gesichter/Emotionen aufnehmen</a:t>
            </a:r>
          </a:p>
          <a:p>
            <a:pPr algn="l">
              <a:buFont typeface="Arial" panose="020B0604020202020204" pitchFamily="34" charset="0"/>
              <a:buChar char="•"/>
            </a:pPr>
            <a:r>
              <a:rPr lang="de-DE" sz="1200" b="0" i="0">
                <a:effectLst/>
                <a:latin typeface="-apple-system"/>
              </a:rPr>
              <a:t>Schere, Stein, Papier klassifizieren </a:t>
            </a:r>
          </a:p>
          <a:p>
            <a:endParaRPr lang="de-DE">
              <a:ea typeface="Calibri"/>
              <a:cs typeface="Calibri"/>
            </a:endParaRPr>
          </a:p>
        </p:txBody>
      </p:sp>
      <p:sp>
        <p:nvSpPr>
          <p:cNvPr id="4" name="Foliennummernplatzhalter 3"/>
          <p:cNvSpPr>
            <a:spLocks noGrp="1"/>
          </p:cNvSpPr>
          <p:nvPr>
            <p:ph type="sldNum" sz="quarter" idx="5"/>
          </p:nvPr>
        </p:nvSpPr>
        <p:spPr/>
        <p:txBody>
          <a:bodyPr/>
          <a:lstStyle/>
          <a:p>
            <a:fld id="{15E80BA1-FFB6-4F58-B34F-28091E21BCB3}" type="slidenum">
              <a:rPr lang="de-DE" smtClean="0"/>
              <a:t>30</a:t>
            </a:fld>
            <a:endParaRPr lang="de-DE"/>
          </a:p>
        </p:txBody>
      </p:sp>
    </p:spTree>
    <p:extLst>
      <p:ext uri="{BB962C8B-B14F-4D97-AF65-F5344CB8AC3E}">
        <p14:creationId xmlns:p14="http://schemas.microsoft.com/office/powerpoint/2010/main" val="48865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Kognitive Aktivierung</a:t>
            </a:r>
          </a:p>
          <a:p>
            <a:endParaRPr lang="de-DE"/>
          </a:p>
        </p:txBody>
      </p:sp>
      <p:sp>
        <p:nvSpPr>
          <p:cNvPr id="4" name="Foliennummernplatzhalter 3"/>
          <p:cNvSpPr>
            <a:spLocks noGrp="1"/>
          </p:cNvSpPr>
          <p:nvPr>
            <p:ph type="sldNum" sz="quarter" idx="5"/>
          </p:nvPr>
        </p:nvSpPr>
        <p:spPr/>
        <p:txBody>
          <a:bodyPr/>
          <a:lstStyle/>
          <a:p>
            <a:fld id="{15E80BA1-FFB6-4F58-B34F-28091E21BCB3}" type="slidenum">
              <a:rPr lang="de-DE" smtClean="0"/>
              <a:t>4</a:t>
            </a:fld>
            <a:endParaRPr lang="de-DE"/>
          </a:p>
        </p:txBody>
      </p:sp>
    </p:spTree>
    <p:extLst>
      <p:ext uri="{BB962C8B-B14F-4D97-AF65-F5344CB8AC3E}">
        <p14:creationId xmlns:p14="http://schemas.microsoft.com/office/powerpoint/2010/main" val="1623397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Qualität und Quantität der Trainingsdaten ist wichtig!</a:t>
            </a:r>
          </a:p>
        </p:txBody>
      </p:sp>
      <p:sp>
        <p:nvSpPr>
          <p:cNvPr id="4" name="Foliennummernplatzhalter 3"/>
          <p:cNvSpPr>
            <a:spLocks noGrp="1"/>
          </p:cNvSpPr>
          <p:nvPr>
            <p:ph type="sldNum" sz="quarter" idx="5"/>
          </p:nvPr>
        </p:nvSpPr>
        <p:spPr/>
        <p:txBody>
          <a:bodyPr/>
          <a:lstStyle/>
          <a:p>
            <a:fld id="{15E80BA1-FFB6-4F58-B34F-28091E21BCB3}" type="slidenum">
              <a:rPr lang="de-DE" smtClean="0"/>
              <a:t>31</a:t>
            </a:fld>
            <a:endParaRPr lang="de-DE"/>
          </a:p>
        </p:txBody>
      </p:sp>
    </p:spTree>
    <p:extLst>
      <p:ext uri="{BB962C8B-B14F-4D97-AF65-F5344CB8AC3E}">
        <p14:creationId xmlns:p14="http://schemas.microsoft.com/office/powerpoint/2010/main" val="1456229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Thematisiert Lieferdrohnen, Überwachung, </a:t>
            </a:r>
            <a:r>
              <a:rPr lang="de-DE" err="1"/>
              <a:t>DeepFake</a:t>
            </a:r>
            <a:r>
              <a:rPr lang="de-DE"/>
              <a:t>, Unterstützung bei Pflege, Verlust von Jobs, Abhängigkeit von Technik, Energieverbrauch (Türme)</a:t>
            </a:r>
          </a:p>
        </p:txBody>
      </p:sp>
      <p:sp>
        <p:nvSpPr>
          <p:cNvPr id="4" name="Foliennummernplatzhalter 3"/>
          <p:cNvSpPr>
            <a:spLocks noGrp="1"/>
          </p:cNvSpPr>
          <p:nvPr>
            <p:ph type="sldNum" sz="quarter" idx="5"/>
          </p:nvPr>
        </p:nvSpPr>
        <p:spPr/>
        <p:txBody>
          <a:bodyPr/>
          <a:lstStyle/>
          <a:p>
            <a:fld id="{15E80BA1-FFB6-4F58-B34F-28091E21BCB3}" type="slidenum">
              <a:rPr lang="de-DE" smtClean="0"/>
              <a:t>34</a:t>
            </a:fld>
            <a:endParaRPr lang="de-DE"/>
          </a:p>
        </p:txBody>
      </p:sp>
    </p:spTree>
    <p:extLst>
      <p:ext uri="{BB962C8B-B14F-4D97-AF65-F5344CB8AC3E}">
        <p14:creationId xmlns:p14="http://schemas.microsoft.com/office/powerpoint/2010/main" val="2385152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Diskriminierung spiegelt auch unserer Vorurteile, jedoch wird einem Programm mehr vertraut!</a:t>
            </a:r>
          </a:p>
          <a:p>
            <a:r>
              <a:rPr lang="de-DE" err="1"/>
              <a:t>Ccompas</a:t>
            </a:r>
            <a:r>
              <a:rPr lang="de-DE"/>
              <a:t>: </a:t>
            </a:r>
          </a:p>
          <a:p>
            <a:r>
              <a:rPr lang="de-DE"/>
              <a:t>The </a:t>
            </a:r>
            <a:r>
              <a:rPr lang="de-DE" err="1"/>
              <a:t>doctor</a:t>
            </a:r>
            <a:r>
              <a:rPr lang="de-DE"/>
              <a:t> </a:t>
            </a:r>
            <a:r>
              <a:rPr lang="de-DE" err="1"/>
              <a:t>who</a:t>
            </a:r>
            <a:endParaRPr lang="de-DE"/>
          </a:p>
          <a:p>
            <a:r>
              <a:rPr lang="de-DE"/>
              <a:t>The </a:t>
            </a:r>
            <a:r>
              <a:rPr lang="de-DE" err="1"/>
              <a:t>nurse</a:t>
            </a:r>
            <a:r>
              <a:rPr lang="de-DE"/>
              <a:t> </a:t>
            </a:r>
            <a:r>
              <a:rPr lang="de-DE" err="1"/>
              <a:t>who</a:t>
            </a:r>
            <a:endParaRPr lang="de-DE"/>
          </a:p>
        </p:txBody>
      </p:sp>
      <p:sp>
        <p:nvSpPr>
          <p:cNvPr id="4" name="Foliennummernplatzhalter 3"/>
          <p:cNvSpPr>
            <a:spLocks noGrp="1"/>
          </p:cNvSpPr>
          <p:nvPr>
            <p:ph type="sldNum" sz="quarter" idx="5"/>
          </p:nvPr>
        </p:nvSpPr>
        <p:spPr/>
        <p:txBody>
          <a:bodyPr/>
          <a:lstStyle/>
          <a:p>
            <a:fld id="{15E80BA1-FFB6-4F58-B34F-28091E21BCB3}" type="slidenum">
              <a:rPr lang="de-DE" smtClean="0"/>
              <a:t>39</a:t>
            </a:fld>
            <a:endParaRPr lang="de-DE"/>
          </a:p>
        </p:txBody>
      </p:sp>
    </p:spTree>
    <p:extLst>
      <p:ext uri="{BB962C8B-B14F-4D97-AF65-F5344CB8AC3E}">
        <p14:creationId xmlns:p14="http://schemas.microsoft.com/office/powerpoint/2010/main" val="1246680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Es wird gegen die Vorurteile gegengesteuert. Generierte Bilder sind nun häufiger divers. </a:t>
            </a:r>
          </a:p>
        </p:txBody>
      </p:sp>
      <p:sp>
        <p:nvSpPr>
          <p:cNvPr id="4" name="Foliennummernplatzhalter 3"/>
          <p:cNvSpPr>
            <a:spLocks noGrp="1"/>
          </p:cNvSpPr>
          <p:nvPr>
            <p:ph type="sldNum" sz="quarter" idx="5"/>
          </p:nvPr>
        </p:nvSpPr>
        <p:spPr/>
        <p:txBody>
          <a:bodyPr/>
          <a:lstStyle/>
          <a:p>
            <a:fld id="{15E80BA1-FFB6-4F58-B34F-28091E21BCB3}" type="slidenum">
              <a:rPr lang="de-DE" smtClean="0"/>
              <a:t>42</a:t>
            </a:fld>
            <a:endParaRPr lang="de-DE"/>
          </a:p>
        </p:txBody>
      </p:sp>
    </p:spTree>
    <p:extLst>
      <p:ext uri="{BB962C8B-B14F-4D97-AF65-F5344CB8AC3E}">
        <p14:creationId xmlns:p14="http://schemas.microsoft.com/office/powerpoint/2010/main" val="1457032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5E80BA1-FFB6-4F58-B34F-28091E21BCB3}" type="slidenum">
              <a:rPr lang="de-DE" smtClean="0"/>
              <a:t>43</a:t>
            </a:fld>
            <a:endParaRPr lang="de-DE"/>
          </a:p>
        </p:txBody>
      </p:sp>
    </p:spTree>
    <p:extLst>
      <p:ext uri="{BB962C8B-B14F-4D97-AF65-F5344CB8AC3E}">
        <p14:creationId xmlns:p14="http://schemas.microsoft.com/office/powerpoint/2010/main" val="112020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Wo nutzt ihr KI</a:t>
            </a:r>
          </a:p>
          <a:p>
            <a:endParaRPr lang="de-DE"/>
          </a:p>
        </p:txBody>
      </p:sp>
      <p:sp>
        <p:nvSpPr>
          <p:cNvPr id="4" name="Foliennummernplatzhalter 3"/>
          <p:cNvSpPr>
            <a:spLocks noGrp="1"/>
          </p:cNvSpPr>
          <p:nvPr>
            <p:ph type="sldNum" sz="quarter" idx="5"/>
          </p:nvPr>
        </p:nvSpPr>
        <p:spPr/>
        <p:txBody>
          <a:bodyPr/>
          <a:lstStyle/>
          <a:p>
            <a:fld id="{15E80BA1-FFB6-4F58-B34F-28091E21BCB3}" type="slidenum">
              <a:rPr lang="de-DE" smtClean="0"/>
              <a:t>5</a:t>
            </a:fld>
            <a:endParaRPr lang="de-DE"/>
          </a:p>
        </p:txBody>
      </p:sp>
    </p:spTree>
    <p:extLst>
      <p:ext uri="{BB962C8B-B14F-4D97-AF65-F5344CB8AC3E}">
        <p14:creationId xmlns:p14="http://schemas.microsoft.com/office/powerpoint/2010/main" val="2566553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Aus dem Antrag für die erste KI-Konferenz weltweit. Intelligenz nachbauen…</a:t>
            </a:r>
          </a:p>
        </p:txBody>
      </p:sp>
      <p:sp>
        <p:nvSpPr>
          <p:cNvPr id="4" name="Foliennummernplatzhalter 3"/>
          <p:cNvSpPr>
            <a:spLocks noGrp="1"/>
          </p:cNvSpPr>
          <p:nvPr>
            <p:ph type="sldNum" sz="quarter" idx="5"/>
          </p:nvPr>
        </p:nvSpPr>
        <p:spPr/>
        <p:txBody>
          <a:bodyPr/>
          <a:lstStyle/>
          <a:p>
            <a:fld id="{15E80BA1-FFB6-4F58-B34F-28091E21BCB3}" type="slidenum">
              <a:rPr lang="de-DE" smtClean="0"/>
              <a:t>9</a:t>
            </a:fld>
            <a:endParaRPr lang="de-DE"/>
          </a:p>
        </p:txBody>
      </p:sp>
    </p:spTree>
    <p:extLst>
      <p:ext uri="{BB962C8B-B14F-4D97-AF65-F5344CB8AC3E}">
        <p14:creationId xmlns:p14="http://schemas.microsoft.com/office/powerpoint/2010/main" val="4063572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KI beschreibt alle Algorithmen, die menschenähnliche Intelligenz erreichen, z.B. Schachcomputer. </a:t>
            </a:r>
          </a:p>
          <a:p>
            <a:r>
              <a:rPr lang="de-DE"/>
              <a:t>Unter ML versteht man Systeme, die selbst lernen. Das schauen wir uns nachher noch mal an. Ein Teilgebiet ist das Deep Learning. Alle aktuellen KI-Anwendungen nutzen Deep Learning Methoden.</a:t>
            </a:r>
          </a:p>
          <a:p>
            <a:endParaRPr lang="de-DE"/>
          </a:p>
        </p:txBody>
      </p:sp>
      <p:sp>
        <p:nvSpPr>
          <p:cNvPr id="4" name="Foliennummernplatzhalter 3"/>
          <p:cNvSpPr>
            <a:spLocks noGrp="1"/>
          </p:cNvSpPr>
          <p:nvPr>
            <p:ph type="sldNum" sz="quarter" idx="5"/>
          </p:nvPr>
        </p:nvSpPr>
        <p:spPr/>
        <p:txBody>
          <a:bodyPr/>
          <a:lstStyle/>
          <a:p>
            <a:fld id="{15E80BA1-FFB6-4F58-B34F-28091E21BCB3}" type="slidenum">
              <a:rPr lang="de-DE" smtClean="0"/>
              <a:t>10</a:t>
            </a:fld>
            <a:endParaRPr lang="de-DE"/>
          </a:p>
        </p:txBody>
      </p:sp>
    </p:spTree>
    <p:extLst>
      <p:ext uri="{BB962C8B-B14F-4D97-AF65-F5344CB8AC3E}">
        <p14:creationId xmlns:p14="http://schemas.microsoft.com/office/powerpoint/2010/main" val="2088963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Jedes Computerprogramm besteht aus Algorithmen. Diese sind wie ein Kochrezept mit einzelnen Befehlen, die zu Sequenzen zusammen gefasst werden. </a:t>
            </a:r>
          </a:p>
          <a:p>
            <a:endParaRPr lang="de-DE"/>
          </a:p>
        </p:txBody>
      </p:sp>
      <p:sp>
        <p:nvSpPr>
          <p:cNvPr id="4" name="Foliennummernplatzhalter 3"/>
          <p:cNvSpPr>
            <a:spLocks noGrp="1"/>
          </p:cNvSpPr>
          <p:nvPr>
            <p:ph type="sldNum" sz="quarter" idx="5"/>
          </p:nvPr>
        </p:nvSpPr>
        <p:spPr/>
        <p:txBody>
          <a:bodyPr/>
          <a:lstStyle/>
          <a:p>
            <a:fld id="{15E80BA1-FFB6-4F58-B34F-28091E21BCB3}" type="slidenum">
              <a:rPr lang="de-DE" smtClean="0"/>
              <a:t>12</a:t>
            </a:fld>
            <a:endParaRPr lang="de-DE"/>
          </a:p>
        </p:txBody>
      </p:sp>
    </p:spTree>
    <p:extLst>
      <p:ext uri="{BB962C8B-B14F-4D97-AF65-F5344CB8AC3E}">
        <p14:creationId xmlns:p14="http://schemas.microsoft.com/office/powerpoint/2010/main" val="1179148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In ein Computerprogramm gehen Eingangsdaten rein und wir bekommen was raus. </a:t>
            </a:r>
          </a:p>
          <a:p>
            <a:endParaRPr lang="de-DE"/>
          </a:p>
        </p:txBody>
      </p:sp>
      <p:sp>
        <p:nvSpPr>
          <p:cNvPr id="4" name="Foliennummernplatzhalter 3"/>
          <p:cNvSpPr>
            <a:spLocks noGrp="1"/>
          </p:cNvSpPr>
          <p:nvPr>
            <p:ph type="sldNum" sz="quarter" idx="5"/>
          </p:nvPr>
        </p:nvSpPr>
        <p:spPr/>
        <p:txBody>
          <a:bodyPr/>
          <a:lstStyle/>
          <a:p>
            <a:fld id="{15E80BA1-FFB6-4F58-B34F-28091E21BCB3}" type="slidenum">
              <a:rPr lang="de-DE" smtClean="0"/>
              <a:t>13</a:t>
            </a:fld>
            <a:endParaRPr lang="de-DE"/>
          </a:p>
        </p:txBody>
      </p:sp>
    </p:spTree>
    <p:extLst>
      <p:ext uri="{BB962C8B-B14F-4D97-AF65-F5344CB8AC3E}">
        <p14:creationId xmlns:p14="http://schemas.microsoft.com/office/powerpoint/2010/main" val="725288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Das ist vergleichbar mit einer Bauanleitung für ein Haus: Der Input sind die Bauteile, der </a:t>
            </a:r>
            <a:r>
              <a:rPr lang="de-DE" err="1"/>
              <a:t>Algrotihmus</a:t>
            </a:r>
            <a:r>
              <a:rPr lang="de-DE"/>
              <a:t> beschreibt, wie die Teile zusammen hängen und am Ende kommt das fertige Haus raus. </a:t>
            </a:r>
          </a:p>
          <a:p>
            <a:endParaRPr lang="de-DE"/>
          </a:p>
        </p:txBody>
      </p:sp>
      <p:sp>
        <p:nvSpPr>
          <p:cNvPr id="4" name="Foliennummernplatzhalter 3"/>
          <p:cNvSpPr>
            <a:spLocks noGrp="1"/>
          </p:cNvSpPr>
          <p:nvPr>
            <p:ph type="sldNum" sz="quarter" idx="5"/>
          </p:nvPr>
        </p:nvSpPr>
        <p:spPr/>
        <p:txBody>
          <a:bodyPr/>
          <a:lstStyle/>
          <a:p>
            <a:fld id="{15E80BA1-FFB6-4F58-B34F-28091E21BCB3}" type="slidenum">
              <a:rPr lang="de-DE" smtClean="0"/>
              <a:t>14</a:t>
            </a:fld>
            <a:endParaRPr lang="de-DE"/>
          </a:p>
        </p:txBody>
      </p:sp>
    </p:spTree>
    <p:extLst>
      <p:ext uri="{BB962C8B-B14F-4D97-AF65-F5344CB8AC3E}">
        <p14:creationId xmlns:p14="http://schemas.microsoft.com/office/powerpoint/2010/main" val="3476409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Nicht immer gibt es aber eine Anleitung für ein Problem, das wir lösen wollen.</a:t>
            </a:r>
          </a:p>
          <a:p>
            <a:endParaRPr lang="de-DE"/>
          </a:p>
        </p:txBody>
      </p:sp>
      <p:sp>
        <p:nvSpPr>
          <p:cNvPr id="4" name="Foliennummernplatzhalter 3"/>
          <p:cNvSpPr>
            <a:spLocks noGrp="1"/>
          </p:cNvSpPr>
          <p:nvPr>
            <p:ph type="sldNum" sz="quarter" idx="5"/>
          </p:nvPr>
        </p:nvSpPr>
        <p:spPr/>
        <p:txBody>
          <a:bodyPr/>
          <a:lstStyle/>
          <a:p>
            <a:fld id="{15E80BA1-FFB6-4F58-B34F-28091E21BCB3}" type="slidenum">
              <a:rPr lang="de-DE" smtClean="0"/>
              <a:t>15</a:t>
            </a:fld>
            <a:endParaRPr lang="de-DE"/>
          </a:p>
        </p:txBody>
      </p:sp>
    </p:spTree>
    <p:extLst>
      <p:ext uri="{BB962C8B-B14F-4D97-AF65-F5344CB8AC3E}">
        <p14:creationId xmlns:p14="http://schemas.microsoft.com/office/powerpoint/2010/main" val="456399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07.10.2025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404316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07.10.2025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169920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07.10.2025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09958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enseite mit Fußzeile">
    <p:bg>
      <p:bgPr>
        <a:solidFill>
          <a:schemeClr val="bg1"/>
        </a:solidFill>
        <a:effectLst/>
      </p:bgPr>
    </p:bg>
    <p:spTree>
      <p:nvGrpSpPr>
        <p:cNvPr id="1" name=""/>
        <p:cNvGrpSpPr/>
        <p:nvPr/>
      </p:nvGrpSpPr>
      <p:grpSpPr>
        <a:xfrm>
          <a:off x="0" y="0"/>
          <a:ext cx="0" cy="0"/>
          <a:chOff x="0" y="0"/>
          <a:chExt cx="0" cy="0"/>
        </a:xfrm>
      </p:grpSpPr>
      <p:sp>
        <p:nvSpPr>
          <p:cNvPr id="5" name="Inhaltsplatzhalter 4"/>
          <p:cNvSpPr>
            <a:spLocks noGrp="1"/>
          </p:cNvSpPr>
          <p:nvPr>
            <p:ph sz="quarter" idx="10" hasCustomPrompt="1"/>
          </p:nvPr>
        </p:nvSpPr>
        <p:spPr>
          <a:xfrm>
            <a:off x="757021" y="1104000"/>
            <a:ext cx="11050980" cy="849600"/>
          </a:xfrm>
          <a:prstGeom prst="rect">
            <a:avLst/>
          </a:prstGeom>
        </p:spPr>
        <p:txBody>
          <a:bodyPr lIns="0" tIns="0" rIns="0" bIns="0" anchor="b" anchorCtr="0"/>
          <a:lstStyle>
            <a:lvl1pPr marL="0" indent="0">
              <a:lnSpc>
                <a:spcPct val="105000"/>
              </a:lnSpc>
              <a:buNone/>
              <a:defRPr sz="2667" b="1">
                <a:latin typeface="+mn-lt"/>
              </a:defRPr>
            </a:lvl1pPr>
          </a:lstStyle>
          <a:p>
            <a:pPr lvl="0"/>
            <a:r>
              <a:rPr lang="de-DE"/>
              <a:t>Headline durch Klicken hinzufügen</a:t>
            </a:r>
          </a:p>
        </p:txBody>
      </p:sp>
      <p:sp>
        <p:nvSpPr>
          <p:cNvPr id="9" name="Textplatzhalter 8"/>
          <p:cNvSpPr>
            <a:spLocks noGrp="1"/>
          </p:cNvSpPr>
          <p:nvPr>
            <p:ph type="body" sz="quarter" idx="11"/>
          </p:nvPr>
        </p:nvSpPr>
        <p:spPr>
          <a:xfrm>
            <a:off x="757021" y="2179201"/>
            <a:ext cx="11050980" cy="369332"/>
          </a:xfrm>
          <a:prstGeom prst="rect">
            <a:avLst/>
          </a:prstGeom>
        </p:spPr>
        <p:txBody>
          <a:bodyPr wrap="square" lIns="0" tIns="0" rIns="0" bIns="0">
            <a:spAutoFit/>
          </a:bodyPr>
          <a:lstStyle>
            <a:lvl1pPr marL="237061" indent="-237061">
              <a:lnSpc>
                <a:spcPct val="100000"/>
              </a:lnSpc>
              <a:spcAft>
                <a:spcPts val="1067"/>
              </a:spcAft>
              <a:buFont typeface="Arial" panose="020B0604020202020204" pitchFamily="34" charset="0"/>
              <a:buChar char="•"/>
              <a:defRPr sz="2400" baseline="0">
                <a:latin typeface="+mn-lt"/>
              </a:defRPr>
            </a:lvl1pPr>
            <a:lvl2pPr marL="480472" indent="-243411">
              <a:lnSpc>
                <a:spcPct val="100000"/>
              </a:lnSpc>
              <a:spcAft>
                <a:spcPts val="800"/>
              </a:spcAft>
              <a:buSzPct val="100000"/>
              <a:buFont typeface="Arial" panose="020B0604020202020204" pitchFamily="34" charset="0"/>
              <a:buChar char="•"/>
              <a:defRPr sz="2133"/>
            </a:lvl2pPr>
            <a:lvl3pPr marL="717533" indent="-237061">
              <a:lnSpc>
                <a:spcPct val="100000"/>
              </a:lnSpc>
              <a:spcAft>
                <a:spcPts val="533"/>
              </a:spcAft>
              <a:buFont typeface="Arial" panose="020B0604020202020204" pitchFamily="34" charset="0"/>
              <a:buChar char="•"/>
              <a:defRPr/>
            </a:lvl3pPr>
            <a:lvl4pPr marL="954593" indent="-237061">
              <a:lnSpc>
                <a:spcPct val="100000"/>
              </a:lnSpc>
              <a:spcAft>
                <a:spcPts val="267"/>
              </a:spcAft>
              <a:buFont typeface="Arial" panose="020B0604020202020204" pitchFamily="34" charset="0"/>
              <a:buChar char="•"/>
              <a:defRPr/>
            </a:lvl4pPr>
            <a:lvl5pPr marL="1198003" indent="-239178">
              <a:lnSpc>
                <a:spcPct val="100000"/>
              </a:lnSpc>
              <a:spcAft>
                <a:spcPts val="133"/>
              </a:spcAft>
              <a:buFont typeface="Arial" panose="020B0604020202020204" pitchFamily="34" charset="0"/>
              <a:buChar char="•"/>
              <a:defRPr sz="1467"/>
            </a:lvl5pPr>
          </a:lstStyle>
          <a:p>
            <a:pPr lvl="0"/>
            <a:endParaRPr lang="de-DE"/>
          </a:p>
        </p:txBody>
      </p:sp>
      <p:sp>
        <p:nvSpPr>
          <p:cNvPr id="7" name="AutoShape 6">
            <a:extLst>
              <a:ext uri="{FF2B5EF4-FFF2-40B4-BE49-F238E27FC236}">
                <a16:creationId xmlns:a16="http://schemas.microsoft.com/office/drawing/2014/main" id="{7E2A76D0-C56E-D29E-CE2A-B4E096D3FFB7}"/>
              </a:ext>
            </a:extLst>
          </p:cNvPr>
          <p:cNvSpPr>
            <a:spLocks noChangeAspect="1" noChangeArrowheads="1"/>
          </p:cNvSpPr>
          <p:nvPr userDrawn="1"/>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de-DE"/>
          </a:p>
        </p:txBody>
      </p:sp>
    </p:spTree>
    <p:extLst>
      <p:ext uri="{BB962C8B-B14F-4D97-AF65-F5344CB8AC3E}">
        <p14:creationId xmlns:p14="http://schemas.microsoft.com/office/powerpoint/2010/main" val="1038731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3671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seite">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357719" y="4560000"/>
            <a:ext cx="11359667" cy="896056"/>
          </a:xfrm>
          <a:prstGeom prst="rect">
            <a:avLst/>
          </a:prstGeom>
        </p:spPr>
        <p:txBody>
          <a:bodyPr lIns="0" tIns="0" rIns="0" bIns="0"/>
          <a:lstStyle>
            <a:lvl1pPr marL="0" indent="0">
              <a:lnSpc>
                <a:spcPct val="100000"/>
              </a:lnSpc>
              <a:buNone/>
              <a:defRPr sz="3467" b="0">
                <a:solidFill>
                  <a:srgbClr val="000000"/>
                </a:solidFill>
                <a:latin typeface="+mj-lt"/>
              </a:defRPr>
            </a:lvl1pPr>
            <a:lvl2pPr marL="480472" indent="0">
              <a:buNone/>
              <a:defRPr sz="3733">
                <a:latin typeface="+mj-lt"/>
              </a:defRPr>
            </a:lvl2pPr>
            <a:lvl3pPr marL="960943" indent="0">
              <a:buNone/>
              <a:defRPr sz="3733">
                <a:latin typeface="+mj-lt"/>
              </a:defRPr>
            </a:lvl3pPr>
            <a:lvl4pPr marL="1432947" indent="0">
              <a:buNone/>
              <a:defRPr sz="3733">
                <a:latin typeface="+mj-lt"/>
              </a:defRPr>
            </a:lvl4pPr>
            <a:lvl5pPr marL="1919768" indent="0">
              <a:buNone/>
              <a:defRPr sz="3733">
                <a:latin typeface="+mj-lt"/>
              </a:defRPr>
            </a:lvl5pPr>
          </a:lstStyle>
          <a:p>
            <a:pPr lvl="0"/>
            <a:r>
              <a:rPr lang="de-DE"/>
              <a:t>Mastertextformat bearbeiten</a:t>
            </a:r>
          </a:p>
        </p:txBody>
      </p:sp>
    </p:spTree>
    <p:extLst>
      <p:ext uri="{BB962C8B-B14F-4D97-AF65-F5344CB8AC3E}">
        <p14:creationId xmlns:p14="http://schemas.microsoft.com/office/powerpoint/2010/main" val="86859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nenseite mit Fußzeile">
    <p:bg>
      <p:bgPr>
        <a:solidFill>
          <a:schemeClr val="bg1"/>
        </a:solidFill>
        <a:effectLst/>
      </p:bgPr>
    </p:bg>
    <p:spTree>
      <p:nvGrpSpPr>
        <p:cNvPr id="1" name=""/>
        <p:cNvGrpSpPr/>
        <p:nvPr/>
      </p:nvGrpSpPr>
      <p:grpSpPr>
        <a:xfrm>
          <a:off x="0" y="0"/>
          <a:ext cx="0" cy="0"/>
          <a:chOff x="0" y="0"/>
          <a:chExt cx="0" cy="0"/>
        </a:xfrm>
      </p:grpSpPr>
      <p:sp>
        <p:nvSpPr>
          <p:cNvPr id="5" name="Inhaltsplatzhalter 4"/>
          <p:cNvSpPr>
            <a:spLocks noGrp="1"/>
          </p:cNvSpPr>
          <p:nvPr>
            <p:ph sz="quarter" idx="10" hasCustomPrompt="1"/>
          </p:nvPr>
        </p:nvSpPr>
        <p:spPr>
          <a:xfrm>
            <a:off x="757021" y="1104000"/>
            <a:ext cx="11050980" cy="849600"/>
          </a:xfrm>
          <a:prstGeom prst="rect">
            <a:avLst/>
          </a:prstGeom>
        </p:spPr>
        <p:txBody>
          <a:bodyPr lIns="0" tIns="0" rIns="0" bIns="0" anchor="b" anchorCtr="0"/>
          <a:lstStyle>
            <a:lvl1pPr marL="0" indent="0">
              <a:lnSpc>
                <a:spcPct val="105000"/>
              </a:lnSpc>
              <a:buNone/>
              <a:defRPr sz="2667" b="1">
                <a:latin typeface="+mn-lt"/>
              </a:defRPr>
            </a:lvl1pPr>
          </a:lstStyle>
          <a:p>
            <a:pPr lvl="0"/>
            <a:r>
              <a:rPr lang="de-DE" dirty="0"/>
              <a:t>Headline durch Klicken hinzufügen</a:t>
            </a:r>
          </a:p>
        </p:txBody>
      </p:sp>
      <p:sp>
        <p:nvSpPr>
          <p:cNvPr id="9" name="Textplatzhalter 8"/>
          <p:cNvSpPr>
            <a:spLocks noGrp="1"/>
          </p:cNvSpPr>
          <p:nvPr>
            <p:ph type="body" sz="quarter" idx="11"/>
          </p:nvPr>
        </p:nvSpPr>
        <p:spPr>
          <a:xfrm>
            <a:off x="757021" y="2179201"/>
            <a:ext cx="11050980" cy="369332"/>
          </a:xfrm>
          <a:prstGeom prst="rect">
            <a:avLst/>
          </a:prstGeom>
        </p:spPr>
        <p:txBody>
          <a:bodyPr wrap="square" lIns="0" tIns="0" rIns="0" bIns="0">
            <a:spAutoFit/>
          </a:bodyPr>
          <a:lstStyle>
            <a:lvl1pPr marL="237061" indent="-237061">
              <a:lnSpc>
                <a:spcPct val="100000"/>
              </a:lnSpc>
              <a:spcAft>
                <a:spcPts val="1067"/>
              </a:spcAft>
              <a:buFont typeface="Arial" panose="020B0604020202020204" pitchFamily="34" charset="0"/>
              <a:buChar char="•"/>
              <a:defRPr sz="2400" baseline="0">
                <a:latin typeface="+mn-lt"/>
              </a:defRPr>
            </a:lvl1pPr>
            <a:lvl2pPr marL="480472" indent="-243411">
              <a:lnSpc>
                <a:spcPct val="100000"/>
              </a:lnSpc>
              <a:spcAft>
                <a:spcPts val="800"/>
              </a:spcAft>
              <a:buSzPct val="100000"/>
              <a:buFont typeface="Arial" panose="020B0604020202020204" pitchFamily="34" charset="0"/>
              <a:buChar char="•"/>
              <a:defRPr sz="2133"/>
            </a:lvl2pPr>
            <a:lvl3pPr marL="717533" indent="-237061">
              <a:lnSpc>
                <a:spcPct val="100000"/>
              </a:lnSpc>
              <a:spcAft>
                <a:spcPts val="533"/>
              </a:spcAft>
              <a:buFont typeface="Arial" panose="020B0604020202020204" pitchFamily="34" charset="0"/>
              <a:buChar char="•"/>
              <a:defRPr/>
            </a:lvl3pPr>
            <a:lvl4pPr marL="954593" indent="-237061">
              <a:lnSpc>
                <a:spcPct val="100000"/>
              </a:lnSpc>
              <a:spcAft>
                <a:spcPts val="267"/>
              </a:spcAft>
              <a:buFont typeface="Arial" panose="020B0604020202020204" pitchFamily="34" charset="0"/>
              <a:buChar char="•"/>
              <a:defRPr/>
            </a:lvl4pPr>
            <a:lvl5pPr marL="1198003" indent="-239178">
              <a:lnSpc>
                <a:spcPct val="100000"/>
              </a:lnSpc>
              <a:spcAft>
                <a:spcPts val="133"/>
              </a:spcAft>
              <a:buFont typeface="Arial" panose="020B0604020202020204" pitchFamily="34" charset="0"/>
              <a:buChar char="•"/>
              <a:defRPr sz="1467"/>
            </a:lvl5pPr>
          </a:lstStyle>
          <a:p>
            <a:pPr lvl="0"/>
            <a:endParaRPr lang="de-DE" dirty="0"/>
          </a:p>
        </p:txBody>
      </p:sp>
      <p:sp>
        <p:nvSpPr>
          <p:cNvPr id="7" name="AutoShape 6">
            <a:extLst>
              <a:ext uri="{FF2B5EF4-FFF2-40B4-BE49-F238E27FC236}">
                <a16:creationId xmlns:a16="http://schemas.microsoft.com/office/drawing/2014/main" id="{7E2A76D0-C56E-D29E-CE2A-B4E096D3FFB7}"/>
              </a:ext>
            </a:extLst>
          </p:cNvPr>
          <p:cNvSpPr>
            <a:spLocks noChangeAspect="1" noChangeArrowheads="1"/>
          </p:cNvSpPr>
          <p:nvPr userDrawn="1"/>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de-DE"/>
          </a:p>
        </p:txBody>
      </p:sp>
    </p:spTree>
    <p:extLst>
      <p:ext uri="{BB962C8B-B14F-4D97-AF65-F5344CB8AC3E}">
        <p14:creationId xmlns:p14="http://schemas.microsoft.com/office/powerpoint/2010/main" val="3662120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07.10.2025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3320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07.10.2025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35585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3EB3054-B75A-4BD7-8B3E-8DC0F614FAF3}" type="datetimeFigureOut">
              <a:rPr lang="de-DE" smtClean="0"/>
              <a:t>07.10.2025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742901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3EB3054-B75A-4BD7-8B3E-8DC0F614FAF3}" type="datetimeFigureOut">
              <a:rPr lang="de-DE" smtClean="0"/>
              <a:t>07.10.2025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02408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3EB3054-B75A-4BD7-8B3E-8DC0F614FAF3}" type="datetimeFigureOut">
              <a:rPr lang="de-DE" smtClean="0"/>
              <a:t>07.10.2025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44020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EB3054-B75A-4BD7-8B3E-8DC0F614FAF3}" type="datetimeFigureOut">
              <a:rPr lang="de-DE" smtClean="0"/>
              <a:t>07.10.2025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08769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3EB3054-B75A-4BD7-8B3E-8DC0F614FAF3}" type="datetimeFigureOut">
              <a:rPr lang="de-DE" smtClean="0"/>
              <a:t>07.10.2025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53883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3EB3054-B75A-4BD7-8B3E-8DC0F614FAF3}" type="datetimeFigureOut">
              <a:rPr lang="de-DE" smtClean="0"/>
              <a:t>07.10.2025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50988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B3054-B75A-4BD7-8B3E-8DC0F614FAF3}" type="datetimeFigureOut">
              <a:rPr lang="de-DE" smtClean="0"/>
              <a:t>07.10.2025</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006FE-6571-4354-8775-F8708372C227}" type="slidenum">
              <a:rPr lang="de-DE" smtClean="0"/>
              <a:t>‹Nr.›</a:t>
            </a:fld>
            <a:endParaRPr lang="de-DE"/>
          </a:p>
        </p:txBody>
      </p:sp>
    </p:spTree>
    <p:extLst>
      <p:ext uri="{BB962C8B-B14F-4D97-AF65-F5344CB8AC3E}">
        <p14:creationId xmlns:p14="http://schemas.microsoft.com/office/powerpoint/2010/main" val="594725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hteck 8"/>
          <p:cNvSpPr/>
          <p:nvPr userDrawn="1"/>
        </p:nvSpPr>
        <p:spPr>
          <a:xfrm>
            <a:off x="0" y="750888"/>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12" name="Grafik 1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0198" y="211045"/>
            <a:ext cx="1537581" cy="39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3"/>
          <p:cNvSpPr txBox="1">
            <a:spLocks/>
          </p:cNvSpPr>
          <p:nvPr userDrawn="1"/>
        </p:nvSpPr>
        <p:spPr bwMode="auto">
          <a:xfrm>
            <a:off x="10687060" y="6583149"/>
            <a:ext cx="112183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r" eaLnBrk="1" hangingPunct="1">
              <a:defRPr/>
            </a:pPr>
            <a:r>
              <a:rPr lang="de-DE" altLang="de-DE" sz="933">
                <a:solidFill>
                  <a:srgbClr val="000000"/>
                </a:solidFill>
              </a:rPr>
              <a:t> |  </a:t>
            </a:r>
            <a:fld id="{C1E581F2-1995-439C-B81E-3800D8B6B2B1}" type="slidenum">
              <a:rPr lang="de-DE" altLang="de-DE" sz="933" smtClean="0">
                <a:solidFill>
                  <a:srgbClr val="000000"/>
                </a:solidFill>
              </a:rPr>
              <a:pPr algn="r" eaLnBrk="1" hangingPunct="1">
                <a:defRPr/>
              </a:pPr>
              <a:t>‹Nr.›</a:t>
            </a:fld>
            <a:endParaRPr lang="de-DE" altLang="de-DE" sz="933">
              <a:solidFill>
                <a:srgbClr val="000000"/>
              </a:solidFill>
            </a:endParaRPr>
          </a:p>
        </p:txBody>
      </p:sp>
      <p:pic>
        <p:nvPicPr>
          <p:cNvPr id="3" name="Grafik 2" descr="Ein Bild, das Screenshot, Schrift, Text, Grafiken enthält.&#10;&#10;Automatisch generierte Beschreibung">
            <a:extLst>
              <a:ext uri="{FF2B5EF4-FFF2-40B4-BE49-F238E27FC236}">
                <a16:creationId xmlns:a16="http://schemas.microsoft.com/office/drawing/2014/main" id="{83C5EF5C-0697-F551-7503-1FA67EDC59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10621" y="120568"/>
            <a:ext cx="1205175" cy="557952"/>
          </a:xfrm>
          <a:prstGeom prst="rect">
            <a:avLst/>
          </a:prstGeom>
        </p:spPr>
      </p:pic>
    </p:spTree>
    <p:extLst>
      <p:ext uri="{BB962C8B-B14F-4D97-AF65-F5344CB8AC3E}">
        <p14:creationId xmlns:p14="http://schemas.microsoft.com/office/powerpoint/2010/main" val="4175401795"/>
      </p:ext>
    </p:extLst>
  </p:cSld>
  <p:clrMap bg1="lt1" tx1="dk1" bg2="lt2" tx2="dk2" accent1="accent1" accent2="accent2" accent3="accent3" accent4="accent4" accent5="accent5" accent6="accent6" hlink="hlink" folHlink="folHlink"/>
  <p:sldLayoutIdLst>
    <p:sldLayoutId id="2147485961" r:id="rId1"/>
    <p:sldLayoutId id="2147485963" r:id="rId2"/>
  </p:sldLayoutIdLst>
  <p:hf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609585" algn="l" rtl="0" eaLnBrk="1" fontAlgn="base" hangingPunct="1">
        <a:spcBef>
          <a:spcPct val="0"/>
        </a:spcBef>
        <a:spcAft>
          <a:spcPct val="0"/>
        </a:spcAft>
        <a:defRPr sz="3200" b="1">
          <a:solidFill>
            <a:schemeClr val="bg2"/>
          </a:solidFill>
          <a:latin typeface="Arial" charset="0"/>
        </a:defRPr>
      </a:lvl6pPr>
      <a:lvl7pPr marL="1219170" algn="l" rtl="0" eaLnBrk="1" fontAlgn="base" hangingPunct="1">
        <a:spcBef>
          <a:spcPct val="0"/>
        </a:spcBef>
        <a:spcAft>
          <a:spcPct val="0"/>
        </a:spcAft>
        <a:defRPr sz="3200" b="1">
          <a:solidFill>
            <a:schemeClr val="bg2"/>
          </a:solidFill>
          <a:latin typeface="Arial" charset="0"/>
        </a:defRPr>
      </a:lvl7pPr>
      <a:lvl8pPr marL="1828754" algn="l" rtl="0" eaLnBrk="1" fontAlgn="base" hangingPunct="1">
        <a:spcBef>
          <a:spcPct val="0"/>
        </a:spcBef>
        <a:spcAft>
          <a:spcPct val="0"/>
        </a:spcAft>
        <a:defRPr sz="3200" b="1">
          <a:solidFill>
            <a:schemeClr val="bg2"/>
          </a:solidFill>
          <a:latin typeface="Arial" charset="0"/>
        </a:defRPr>
      </a:lvl8pPr>
      <a:lvl9pPr marL="2438339" algn="l" rtl="0" eaLnBrk="1" fontAlgn="base" hangingPunct="1">
        <a:spcBef>
          <a:spcPct val="0"/>
        </a:spcBef>
        <a:spcAft>
          <a:spcPct val="0"/>
        </a:spcAft>
        <a:defRPr sz="3200" b="1">
          <a:solidFill>
            <a:schemeClr val="bg2"/>
          </a:solidFill>
          <a:latin typeface="Arial" charset="0"/>
        </a:defRPr>
      </a:lvl9pPr>
    </p:titleStyle>
    <p:bodyStyle>
      <a:lvl1pPr marL="241294" indent="-241294" algn="l" rtl="0" eaLnBrk="0" fontAlgn="base" hangingPunct="0">
        <a:lnSpc>
          <a:spcPct val="110000"/>
        </a:lnSpc>
        <a:spcBef>
          <a:spcPct val="0"/>
        </a:spcBef>
        <a:spcAft>
          <a:spcPct val="0"/>
        </a:spcAft>
        <a:buChar char="•"/>
        <a:defRPr sz="2667">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fik 7"/>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50401" y="343953"/>
            <a:ext cx="2475239" cy="63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descr="Ein Bild, das Screenshot, Schrift, Text, Grafiken enthält.&#10;&#10;Automatisch generierte Beschreibung">
            <a:extLst>
              <a:ext uri="{FF2B5EF4-FFF2-40B4-BE49-F238E27FC236}">
                <a16:creationId xmlns:a16="http://schemas.microsoft.com/office/drawing/2014/main" id="{E77EF6E6-222F-8330-9ECD-32504C63199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17616" y="198717"/>
            <a:ext cx="2183624" cy="1010937"/>
          </a:xfrm>
          <a:prstGeom prst="rect">
            <a:avLst/>
          </a:prstGeom>
        </p:spPr>
      </p:pic>
    </p:spTree>
  </p:cSld>
  <p:clrMap bg1="lt1" tx1="dk1" bg2="lt2" tx2="dk2" accent1="accent1" accent2="accent2" accent3="accent3" accent4="accent4" accent5="accent5" accent6="accent6" hlink="hlink" folHlink="folHlink"/>
  <p:sldLayoutIdLst>
    <p:sldLayoutId id="2147485957" r:id="rId1"/>
    <p:sldLayoutId id="2147485964" r:id="rId2"/>
  </p:sldLayoutIdLst>
  <p:hf hdr="0" ftr="0" dt="0"/>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609585" algn="l" rtl="0" eaLnBrk="1" fontAlgn="base" hangingPunct="1">
        <a:spcBef>
          <a:spcPct val="0"/>
        </a:spcBef>
        <a:spcAft>
          <a:spcPct val="0"/>
        </a:spcAft>
        <a:defRPr sz="3200" b="1">
          <a:solidFill>
            <a:schemeClr val="bg2"/>
          </a:solidFill>
          <a:latin typeface="Arial" charset="0"/>
        </a:defRPr>
      </a:lvl6pPr>
      <a:lvl7pPr marL="1219170" algn="l" rtl="0" eaLnBrk="1" fontAlgn="base" hangingPunct="1">
        <a:spcBef>
          <a:spcPct val="0"/>
        </a:spcBef>
        <a:spcAft>
          <a:spcPct val="0"/>
        </a:spcAft>
        <a:defRPr sz="3200" b="1">
          <a:solidFill>
            <a:schemeClr val="bg2"/>
          </a:solidFill>
          <a:latin typeface="Arial" charset="0"/>
        </a:defRPr>
      </a:lvl7pPr>
      <a:lvl8pPr marL="1828754" algn="l" rtl="0" eaLnBrk="1" fontAlgn="base" hangingPunct="1">
        <a:spcBef>
          <a:spcPct val="0"/>
        </a:spcBef>
        <a:spcAft>
          <a:spcPct val="0"/>
        </a:spcAft>
        <a:defRPr sz="3200" b="1">
          <a:solidFill>
            <a:schemeClr val="bg2"/>
          </a:solidFill>
          <a:latin typeface="Arial" charset="0"/>
        </a:defRPr>
      </a:lvl8pPr>
      <a:lvl9pPr marL="2438339" algn="l" rtl="0" eaLnBrk="1" fontAlgn="base" hangingPunct="1">
        <a:spcBef>
          <a:spcPct val="0"/>
        </a:spcBef>
        <a:spcAft>
          <a:spcPct val="0"/>
        </a:spcAft>
        <a:defRPr sz="3200" b="1">
          <a:solidFill>
            <a:schemeClr val="bg2"/>
          </a:solidFill>
          <a:latin typeface="Arial" charset="0"/>
        </a:defRPr>
      </a:lvl9pPr>
    </p:titleStyle>
    <p:bodyStyle>
      <a:lvl1pPr marL="241294" indent="-241294" algn="l" rtl="0" eaLnBrk="1" fontAlgn="base" hangingPunct="1">
        <a:lnSpc>
          <a:spcPct val="110000"/>
        </a:lnSpc>
        <a:spcBef>
          <a:spcPct val="0"/>
        </a:spcBef>
        <a:spcAft>
          <a:spcPct val="0"/>
        </a:spcAft>
        <a:buChar char="•"/>
        <a:defRPr sz="2667">
          <a:solidFill>
            <a:schemeClr val="tx1"/>
          </a:solidFill>
          <a:latin typeface="+mn-lt"/>
          <a:ea typeface="+mn-ea"/>
          <a:cs typeface="+mn-cs"/>
        </a:defRPr>
      </a:lvl1pPr>
      <a:lvl2pPr marL="721766" indent="-241294" algn="l" rtl="0" eaLnBrk="1" fontAlgn="base" hangingPunct="1">
        <a:lnSpc>
          <a:spcPct val="110000"/>
        </a:lnSpc>
        <a:spcBef>
          <a:spcPct val="0"/>
        </a:spcBef>
        <a:spcAft>
          <a:spcPct val="0"/>
        </a:spcAft>
        <a:buSzPct val="80000"/>
        <a:buChar char="-"/>
        <a:defRPr sz="2667">
          <a:solidFill>
            <a:schemeClr val="tx1"/>
          </a:solidFill>
          <a:latin typeface="+mn-lt"/>
        </a:defRPr>
      </a:lvl2pPr>
      <a:lvl3pPr marL="1193770" indent="-232828" algn="l" rtl="0" eaLnBrk="1" fontAlgn="base" hangingPunct="1">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1" fontAlgn="base" hangingPunct="1">
        <a:lnSpc>
          <a:spcPct val="110000"/>
        </a:lnSpc>
        <a:spcBef>
          <a:spcPct val="0"/>
        </a:spcBef>
        <a:spcAft>
          <a:spcPct val="0"/>
        </a:spcAft>
        <a:buChar char="•"/>
        <a:defRPr sz="1600">
          <a:solidFill>
            <a:schemeClr val="tx1"/>
          </a:solidFill>
          <a:latin typeface="+mn-lt"/>
        </a:defRPr>
      </a:lvl4pPr>
      <a:lvl5pPr marL="2163179" indent="-243411" algn="l" rtl="0" eaLnBrk="1" fontAlgn="base" hangingPunct="1">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55.png"/><Relationship Id="rId18" Type="http://schemas.openxmlformats.org/officeDocument/2006/relationships/customXml" Target="../ink/ink7.xml"/><Relationship Id="rId26" Type="http://schemas.openxmlformats.org/officeDocument/2006/relationships/customXml" Target="../ink/ink11.xml"/><Relationship Id="rId3" Type="http://schemas.openxmlformats.org/officeDocument/2006/relationships/image" Target="../media/image49.jpeg"/><Relationship Id="rId21" Type="http://schemas.openxmlformats.org/officeDocument/2006/relationships/image" Target="../media/image59.png"/><Relationship Id="rId7" Type="http://schemas.openxmlformats.org/officeDocument/2006/relationships/image" Target="../media/image52.png"/><Relationship Id="rId12" Type="http://schemas.openxmlformats.org/officeDocument/2006/relationships/customXml" Target="../ink/ink4.xml"/><Relationship Id="rId17" Type="http://schemas.openxmlformats.org/officeDocument/2006/relationships/image" Target="../media/image57.png"/><Relationship Id="rId25" Type="http://schemas.openxmlformats.org/officeDocument/2006/relationships/image" Target="../media/image61.png"/><Relationship Id="rId2" Type="http://schemas.openxmlformats.org/officeDocument/2006/relationships/notesSlide" Target="../notesSlides/notesSlide14.xml"/><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hyperlink" Target="https://commons.wikimedia.org/wiki/File:Blue-eyed_domestic_cat_(Felis_silvestris_catus).jpg" TargetMode="External"/><Relationship Id="rId1" Type="http://schemas.openxmlformats.org/officeDocument/2006/relationships/slideLayout" Target="../slideLayouts/slideLayout12.xml"/><Relationship Id="rId6" Type="http://schemas.openxmlformats.org/officeDocument/2006/relationships/customXml" Target="../ink/ink1.xml"/><Relationship Id="rId11" Type="http://schemas.openxmlformats.org/officeDocument/2006/relationships/image" Target="../media/image54.png"/><Relationship Id="rId24" Type="http://schemas.openxmlformats.org/officeDocument/2006/relationships/customXml" Target="../ink/ink10.xml"/><Relationship Id="rId5" Type="http://schemas.openxmlformats.org/officeDocument/2006/relationships/image" Target="../media/image51.jpeg"/><Relationship Id="rId15" Type="http://schemas.openxmlformats.org/officeDocument/2006/relationships/image" Target="../media/image56.png"/><Relationship Id="rId23" Type="http://schemas.openxmlformats.org/officeDocument/2006/relationships/image" Target="../media/image60.png"/><Relationship Id="rId28" Type="http://schemas.openxmlformats.org/officeDocument/2006/relationships/hyperlink" Target="https://creativecommons.org/licenses/by-sa/4.0/deed.en" TargetMode="External"/><Relationship Id="rId10" Type="http://schemas.openxmlformats.org/officeDocument/2006/relationships/customXml" Target="../ink/ink3.xml"/><Relationship Id="rId19" Type="http://schemas.openxmlformats.org/officeDocument/2006/relationships/image" Target="../media/image58.png"/><Relationship Id="rId31" Type="http://schemas.openxmlformats.org/officeDocument/2006/relationships/hyperlink" Target="https://commons.wikimedia.org/wiki/File:Katze_Luna.jpg" TargetMode="External"/><Relationship Id="rId4" Type="http://schemas.openxmlformats.org/officeDocument/2006/relationships/image" Target="../media/image50.jpeg"/><Relationship Id="rId9" Type="http://schemas.openxmlformats.org/officeDocument/2006/relationships/image" Target="../media/image53.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62.png"/><Relationship Id="rId30" Type="http://schemas.openxmlformats.org/officeDocument/2006/relationships/hyperlink" Target="https://commons.wikimedia.org/wiki/File:Akita_Inu_dog.jp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playground.tensorflow.org/" TargetMode="External"/><Relationship Id="rId7"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50.jpe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www.i-am.ai/neural-numbers.html" TargetMode="External"/><Relationship Id="rId5" Type="http://schemas.openxmlformats.org/officeDocument/2006/relationships/image" Target="../media/image72.sv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teachablemachine.withgoogle.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 Id="rId5" Type="http://schemas.openxmlformats.org/officeDocument/2006/relationships/hyperlink" Target="https://www.i-am.ai/neural-numbers.html" TargetMode="External"/><Relationship Id="rId4" Type="http://schemas.openxmlformats.org/officeDocument/2006/relationships/image" Target="../media/image72.svg"/></Relationships>
</file>

<file path=ppt/slides/_rels/slide3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92.svg"/></Relationships>
</file>

<file path=ppt/slides/_rels/slide45.xml.rels><?xml version="1.0" encoding="UTF-8" standalone="yes"?>
<Relationships xmlns="http://schemas.openxmlformats.org/package/2006/relationships"><Relationship Id="rId3" Type="http://schemas.openxmlformats.org/officeDocument/2006/relationships/hyperlink" Target="https://www.nytimes.com/interactive/2024/09/09/technology/ai-video-deepfake-runway-kling-quiz.html" TargetMode="External"/><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hyperlink" Target="https://view.genially.com/65a27a299ca9090014cf0a93"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svg"/><Relationship Id="rId3" Type="http://schemas.openxmlformats.org/officeDocument/2006/relationships/image" Target="../media/image95.svg"/><Relationship Id="rId7" Type="http://schemas.openxmlformats.org/officeDocument/2006/relationships/image" Target="../media/image99.svg"/><Relationship Id="rId12" Type="http://schemas.openxmlformats.org/officeDocument/2006/relationships/image" Target="../media/image104.png"/><Relationship Id="rId2" Type="http://schemas.openxmlformats.org/officeDocument/2006/relationships/image" Target="../media/image94.png"/><Relationship Id="rId1" Type="http://schemas.openxmlformats.org/officeDocument/2006/relationships/slideLayout" Target="../slideLayouts/slideLayout12.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svg"/><Relationship Id="rId15" Type="http://schemas.openxmlformats.org/officeDocument/2006/relationships/image" Target="../media/image107.sv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svg"/><Relationship Id="rId14" Type="http://schemas.openxmlformats.org/officeDocument/2006/relationships/image" Target="../media/image106.png"/></Relationships>
</file>

<file path=ppt/slides/_rels/slide54.xml.rels><?xml version="1.0" encoding="UTF-8" standalone="yes"?>
<Relationships xmlns="http://schemas.openxmlformats.org/package/2006/relationships"><Relationship Id="rId3" Type="http://schemas.openxmlformats.org/officeDocument/2006/relationships/hyperlink" Target="http://www.ki-maker.space/" TargetMode="External"/><Relationship Id="rId2" Type="http://schemas.openxmlformats.org/officeDocument/2006/relationships/image" Target="../media/image108.png"/><Relationship Id="rId1" Type="http://schemas.openxmlformats.org/officeDocument/2006/relationships/slideLayout" Target="../slideLayouts/slideLayout13.xml"/><Relationship Id="rId4" Type="http://schemas.openxmlformats.org/officeDocument/2006/relationships/hyperlink" Target="mailto:hallo@ki-maker.spac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503DCF0-20E9-F0D4-20C5-BFB13345947F}"/>
              </a:ext>
            </a:extLst>
          </p:cNvPr>
          <p:cNvSpPr>
            <a:spLocks noGrp="1"/>
          </p:cNvSpPr>
          <p:nvPr>
            <p:ph sz="quarter" idx="10"/>
          </p:nvPr>
        </p:nvSpPr>
        <p:spPr>
          <a:xfrm>
            <a:off x="757021" y="1104000"/>
            <a:ext cx="11050980" cy="486261"/>
          </a:xfrm>
        </p:spPr>
        <p:txBody>
          <a:bodyPr/>
          <a:lstStyle/>
          <a:p>
            <a:r>
              <a:rPr lang="de-DE" dirty="0"/>
              <a:t>Impressum und Nutzungshinweis</a:t>
            </a:r>
          </a:p>
        </p:txBody>
      </p:sp>
      <p:sp>
        <p:nvSpPr>
          <p:cNvPr id="5" name="Rectangle 3">
            <a:extLst>
              <a:ext uri="{FF2B5EF4-FFF2-40B4-BE49-F238E27FC236}">
                <a16:creationId xmlns:a16="http://schemas.microsoft.com/office/drawing/2014/main" id="{2C22288F-CA4B-C619-8445-ACB71BDB174B}"/>
              </a:ext>
            </a:extLst>
          </p:cNvPr>
          <p:cNvSpPr>
            <a:spLocks noGrp="1" noChangeArrowheads="1"/>
          </p:cNvSpPr>
          <p:nvPr>
            <p:ph type="body" sz="quarter" idx="11"/>
          </p:nvPr>
        </p:nvSpPr>
        <p:spPr bwMode="auto">
          <a:xfrm>
            <a:off x="757414" y="1795681"/>
            <a:ext cx="11164510" cy="472437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None/>
              <a:tabLst/>
            </a:pPr>
            <a:r>
              <a:rPr kumimoji="0" lang="de-DE" altLang="de-DE" sz="1600" b="1" i="0" u="none" strike="noStrike" cap="none" normalizeH="0" baseline="0" dirty="0">
                <a:ln>
                  <a:noFill/>
                </a:ln>
                <a:solidFill>
                  <a:srgbClr val="1D2125"/>
                </a:solidFill>
                <a:effectLst/>
                <a:latin typeface="-apple-system"/>
              </a:rPr>
              <a:t>Hinweise zur Nutzung des OER-Produkts</a:t>
            </a:r>
            <a:r>
              <a:rPr kumimoji="0" lang="de-DE" altLang="de-DE" sz="1600" b="0" i="0" u="none" strike="noStrike" cap="none" normalizeH="0" baseline="0" dirty="0">
                <a:ln>
                  <a:noFill/>
                </a:ln>
                <a:solidFill>
                  <a:srgbClr val="1D2125"/>
                </a:solidFill>
                <a:effectLst/>
                <a:latin typeface="-apple-system"/>
              </a:rPr>
              <a:t>: Die Inhalte dieser Folien mitsamt Texten und Bildern sind, soweit nicht abweichend gekennzeichnet, unter der „Creative Common Namensnennung Share </a:t>
            </a:r>
            <a:r>
              <a:rPr kumimoji="0" lang="de-DE" altLang="de-DE" sz="1600" b="0" i="0" u="none" strike="noStrike" cap="none" normalizeH="0" baseline="0" dirty="0" err="1">
                <a:ln>
                  <a:noFill/>
                </a:ln>
                <a:solidFill>
                  <a:srgbClr val="1D2125"/>
                </a:solidFill>
                <a:effectLst/>
                <a:latin typeface="-apple-system"/>
              </a:rPr>
              <a:t>Alike</a:t>
            </a:r>
            <a:r>
              <a:rPr kumimoji="0" lang="de-DE" altLang="de-DE" sz="1600" b="0" i="0" u="none" strike="noStrike" cap="none" normalizeH="0" baseline="0" dirty="0">
                <a:ln>
                  <a:noFill/>
                </a:ln>
                <a:solidFill>
                  <a:srgbClr val="1D2125"/>
                </a:solidFill>
                <a:effectLst/>
                <a:latin typeface="-apple-system"/>
              </a:rPr>
              <a:t>“ Lizenz (</a:t>
            </a:r>
            <a:r>
              <a:rPr kumimoji="0" lang="de-DE" altLang="de-DE" sz="1600" b="1" i="0" u="none" strike="noStrike" cap="none" normalizeH="0" baseline="0" dirty="0">
                <a:ln>
                  <a:noFill/>
                </a:ln>
                <a:solidFill>
                  <a:srgbClr val="1D2125"/>
                </a:solidFill>
                <a:effectLst/>
                <a:latin typeface="-apple-system"/>
              </a:rPr>
              <a:t>CC BY SA 4.0</a:t>
            </a:r>
            <a:r>
              <a:rPr kumimoji="0" lang="de-DE" altLang="de-DE" sz="1600" b="0" i="0" u="none" strike="noStrike" cap="none" normalizeH="0" baseline="0" dirty="0">
                <a:ln>
                  <a:noFill/>
                </a:ln>
                <a:solidFill>
                  <a:srgbClr val="1D2125"/>
                </a:solidFill>
                <a:effectLst/>
                <a:latin typeface="-apple-system"/>
              </a:rPr>
              <a:t>) veröffentlicht. </a:t>
            </a:r>
            <a:r>
              <a:rPr kumimoji="0" lang="de-DE" altLang="de-DE" sz="1600" b="0" i="0" u="none" strike="noStrike" cap="none" normalizeH="0" baseline="0" dirty="0">
                <a:ln>
                  <a:noFill/>
                </a:ln>
                <a:solidFill>
                  <a:srgbClr val="000000"/>
                </a:solidFill>
                <a:effectLst/>
                <a:latin typeface="-apple-system"/>
              </a:rPr>
              <a:t>Bei Verwendung des OER-Produkts geben sie bitte folgende Quelle an: </a:t>
            </a:r>
          </a:p>
          <a:p>
            <a:pPr marL="0" marR="0" lvl="0" indent="0" algn="l" defTabSz="914400" rtl="0" eaLnBrk="0" fontAlgn="base" latinLnBrk="0" hangingPunct="0">
              <a:lnSpc>
                <a:spcPct val="100000"/>
              </a:lnSpc>
              <a:spcBef>
                <a:spcPct val="0"/>
              </a:spcBef>
              <a:spcAft>
                <a:spcPct val="0"/>
              </a:spcAft>
              <a:buClrTx/>
              <a:buSzTx/>
              <a:buNone/>
              <a:tabLst/>
            </a:pPr>
            <a:endParaRPr lang="de-DE" altLang="de-DE" sz="1600" dirty="0">
              <a:solidFill>
                <a:srgbClr val="000000"/>
              </a:solidFill>
              <a:latin typeface="-apple-system"/>
            </a:endParaRPr>
          </a:p>
          <a:p>
            <a:pPr marL="0" marR="0" lvl="0" indent="0" algn="l" defTabSz="914400" rtl="0" eaLnBrk="0" fontAlgn="base" latinLnBrk="0" hangingPunct="0">
              <a:lnSpc>
                <a:spcPct val="100000"/>
              </a:lnSpc>
              <a:spcBef>
                <a:spcPct val="0"/>
              </a:spcBef>
              <a:spcAft>
                <a:spcPct val="0"/>
              </a:spcAft>
              <a:buClrTx/>
              <a:buSzTx/>
              <a:buNone/>
              <a:tabLst/>
            </a:pPr>
            <a:r>
              <a:rPr kumimoji="0" lang="de-DE" altLang="de-DE" sz="1600" b="0" i="0" u="none" strike="noStrike" cap="none" normalizeH="0" baseline="0" dirty="0">
                <a:ln>
                  <a:noFill/>
                </a:ln>
                <a:solidFill>
                  <a:srgbClr val="1D2125"/>
                </a:solidFill>
                <a:effectLst/>
                <a:latin typeface="-apple-system"/>
              </a:rPr>
              <a:t>KI-Makerspace, Universität Tübingen, CC BY SA 4.0</a:t>
            </a:r>
            <a:endParaRPr kumimoji="0" lang="de-DE" altLang="de-DE"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rgbClr val="1D2125"/>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1D2125"/>
                </a:solidFill>
                <a:effectLst/>
                <a:latin typeface="-apple-system"/>
              </a:rPr>
              <a:t>Das bedeutet, es ist erlaubt, das Material </a:t>
            </a:r>
            <a:endParaRPr lang="de-DE" altLang="de-DE" sz="160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rgbClr val="1D2125"/>
                </a:solidFill>
                <a:effectLst/>
                <a:latin typeface="-apple-system"/>
              </a:rPr>
              <a:t>zu teilen</a:t>
            </a:r>
            <a:r>
              <a:rPr kumimoji="0" lang="de-DE" altLang="de-DE" sz="1600" b="0" i="0" u="none" strike="noStrike" cap="none" normalizeH="0" baseline="0" dirty="0">
                <a:ln>
                  <a:noFill/>
                </a:ln>
                <a:solidFill>
                  <a:srgbClr val="1D2125"/>
                </a:solidFill>
                <a:effectLst/>
                <a:latin typeface="-apple-system"/>
              </a:rPr>
              <a:t> (in jedwedem Format oder Medium zu vervielfältigen, auch kommerziell)</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0" i="0" u="none" strike="noStrike" cap="none" normalizeH="0" baseline="0" dirty="0">
                <a:ln>
                  <a:noFill/>
                </a:ln>
                <a:solidFill>
                  <a:srgbClr val="1D2125"/>
                </a:solidFill>
                <a:effectLst/>
                <a:latin typeface="-apple-system"/>
              </a:rPr>
              <a:t>und </a:t>
            </a:r>
            <a:r>
              <a:rPr kumimoji="0" lang="de-DE" altLang="de-DE" sz="1600" b="1" i="0" u="none" strike="noStrike" cap="none" normalizeH="0" baseline="0" dirty="0">
                <a:ln>
                  <a:noFill/>
                </a:ln>
                <a:solidFill>
                  <a:srgbClr val="1D2125"/>
                </a:solidFill>
                <a:effectLst/>
                <a:latin typeface="-apple-system"/>
              </a:rPr>
              <a:t>zu bearbeiten</a:t>
            </a:r>
            <a:r>
              <a:rPr kumimoji="0" lang="de-DE" altLang="de-DE" sz="1600" b="0" i="0" u="none" strike="noStrike" cap="none" normalizeH="0" baseline="0" dirty="0">
                <a:ln>
                  <a:noFill/>
                </a:ln>
                <a:solidFill>
                  <a:srgbClr val="1D2125"/>
                </a:solidFill>
                <a:effectLst/>
                <a:latin typeface="-apple-system"/>
              </a:rPr>
              <a:t> (neu zusammen zu stellen, verändern, auch kommerziell)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rgbClr val="1D2125"/>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1D2125"/>
                </a:solidFill>
                <a:effectLst/>
                <a:latin typeface="-apple-system"/>
              </a:rPr>
              <a:t>Stets unter den Bedingungen:</a:t>
            </a:r>
            <a:endParaRPr kumimoji="0" lang="de-DE" altLang="de-DE" sz="16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rgbClr val="1D2125"/>
                </a:solidFill>
                <a:effectLst/>
                <a:latin typeface="-apple-system"/>
              </a:rPr>
              <a:t>Namensnennung</a:t>
            </a:r>
            <a:r>
              <a:rPr kumimoji="0" lang="de-DE" altLang="de-DE" sz="1600" b="0" i="0" u="none" strike="noStrike" cap="none" normalizeH="0" baseline="0" dirty="0">
                <a:ln>
                  <a:noFill/>
                </a:ln>
                <a:solidFill>
                  <a:srgbClr val="1D2125"/>
                </a:solidFill>
                <a:effectLst/>
                <a:latin typeface="-apple-system"/>
              </a:rPr>
              <a:t>: Sie müssen Urheberangaben machen, einen Link zur Lizenz beifügen und angeben, ob Änderungen vorgenommen wurden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rgbClr val="1D2125"/>
                </a:solidFill>
                <a:effectLst/>
                <a:latin typeface="-apple-system"/>
              </a:rPr>
              <a:t>Unter gleichen Bedingungen weitergeben</a:t>
            </a:r>
            <a:r>
              <a:rPr kumimoji="0" lang="de-DE" altLang="de-DE" sz="1600" b="0" i="0" u="none" strike="noStrike" cap="none" normalizeH="0" baseline="0" dirty="0">
                <a:ln>
                  <a:noFill/>
                </a:ln>
                <a:solidFill>
                  <a:srgbClr val="1D2125"/>
                </a:solidFill>
                <a:effectLst/>
                <a:latin typeface="-apple-system"/>
              </a:rPr>
              <a:t>: Auch nach einem Remix des Materials oder Veränderungen und Anpassungen, dürfen Ihre Beiträge nur unter derselben Lizenz wie das Original verbreitet werden.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1" i="0" u="none" strike="noStrike" cap="none" normalizeH="0" baseline="0" dirty="0">
                <a:ln>
                  <a:noFill/>
                </a:ln>
                <a:solidFill>
                  <a:srgbClr val="1D2125"/>
                </a:solidFill>
                <a:effectLst/>
                <a:latin typeface="-apple-system"/>
              </a:rPr>
              <a:t>Fremdmaterial </a:t>
            </a:r>
            <a:r>
              <a:rPr kumimoji="0" lang="de-DE" altLang="de-DE" sz="1600" b="0" i="0" u="none" strike="noStrike" cap="none" normalizeH="0" baseline="0" dirty="0">
                <a:ln>
                  <a:noFill/>
                </a:ln>
                <a:solidFill>
                  <a:srgbClr val="1D2125"/>
                </a:solidFill>
                <a:effectLst/>
                <a:latin typeface="-apple-system"/>
              </a:rPr>
              <a:t>sind als solche kenntlich gemacht und unterliegen ihren ursprünglichen Nutzungsbedingungen.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de-DE" altLang="de-DE" sz="1600" dirty="0">
              <a:solidFill>
                <a:srgbClr val="1D2125"/>
              </a:solidFill>
              <a:latin typeface="-apple-system"/>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600" b="0" i="0" u="none" strike="noStrike" cap="none" normalizeH="0" baseline="0" dirty="0">
                <a:ln>
                  <a:noFill/>
                </a:ln>
                <a:solidFill>
                  <a:srgbClr val="1D2125"/>
                </a:solidFill>
                <a:effectLst/>
                <a:latin typeface="-apple-system"/>
              </a:rPr>
              <a:t>Die Piktogramme als auch Bilder sind freie Bilder, die im Rahmen </a:t>
            </a:r>
            <a:r>
              <a:rPr lang="de-DE" altLang="de-DE" sz="1600" dirty="0">
                <a:solidFill>
                  <a:srgbClr val="1D2125"/>
                </a:solidFill>
                <a:latin typeface="-apple-system"/>
              </a:rPr>
              <a:t>von Microsoft 356 Mitgliedschaft in </a:t>
            </a:r>
            <a:r>
              <a:rPr kumimoji="0" lang="de-DE" altLang="de-DE" sz="1600" b="0" i="0" u="none" strike="noStrike" cap="none" normalizeH="0" baseline="0" dirty="0">
                <a:ln>
                  <a:noFill/>
                </a:ln>
                <a:solidFill>
                  <a:srgbClr val="1D2125"/>
                </a:solidFill>
                <a:effectLst/>
                <a:latin typeface="-apple-system"/>
              </a:rPr>
              <a:t>Power Point verfügbar sind.</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e-DE" altLang="de-DE" sz="1600" dirty="0">
                <a:solidFill>
                  <a:srgbClr val="1D2125"/>
                </a:solidFill>
                <a:latin typeface="-apple-system"/>
              </a:rPr>
              <a:t>Die Roboter (mit und ohne Sprechblasen) wurden von Luise Wüstling gestaltet. Die Autorin ist bei Weiterverwendung anzugeben.</a:t>
            </a:r>
            <a:endParaRPr kumimoji="0" lang="de-DE" altLang="de-DE" sz="1600" b="0" i="0" u="none" strike="noStrike" cap="none" normalizeH="0" baseline="0" dirty="0">
              <a:ln>
                <a:noFill/>
              </a:ln>
              <a:solidFill>
                <a:schemeClr val="tx1"/>
              </a:solidFill>
              <a:effectLst/>
              <a:latin typeface="Arial" panose="020B0604020202020204" pitchFamily="34" charset="0"/>
            </a:endParaRPr>
          </a:p>
        </p:txBody>
      </p:sp>
      <p:pic>
        <p:nvPicPr>
          <p:cNvPr id="1028" name="Picture 4" descr="Creative Commons Logo Png Vector Svg Free Download Vr - vrogue.co">
            <a:extLst>
              <a:ext uri="{FF2B5EF4-FFF2-40B4-BE49-F238E27FC236}">
                <a16:creationId xmlns:a16="http://schemas.microsoft.com/office/drawing/2014/main" id="{66830434-665B-6842-DCFC-9FD81684B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854" y="2739798"/>
            <a:ext cx="3923147" cy="1378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372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24114AF-06C0-0A92-FE8E-2BF10921C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029" y="435124"/>
            <a:ext cx="6045942" cy="5987752"/>
          </a:xfrm>
          <a:prstGeom prst="rect">
            <a:avLst/>
          </a:prstGeom>
        </p:spPr>
      </p:pic>
      <p:sp>
        <p:nvSpPr>
          <p:cNvPr id="2" name="Textfeld 1">
            <a:extLst>
              <a:ext uri="{FF2B5EF4-FFF2-40B4-BE49-F238E27FC236}">
                <a16:creationId xmlns:a16="http://schemas.microsoft.com/office/drawing/2014/main" id="{2801CD5B-40E9-1AD5-07A5-4E129E512DAA}"/>
              </a:ext>
            </a:extLst>
          </p:cNvPr>
          <p:cNvSpPr txBox="1"/>
          <p:nvPr/>
        </p:nvSpPr>
        <p:spPr>
          <a:xfrm>
            <a:off x="5355220" y="6422876"/>
            <a:ext cx="1858201" cy="246221"/>
          </a:xfrm>
          <a:prstGeom prst="rect">
            <a:avLst/>
          </a:prstGeom>
          <a:noFill/>
        </p:spPr>
        <p:txBody>
          <a:bodyPr wrap="none" rtlCol="0">
            <a:spAutoFit/>
          </a:bodyPr>
          <a:lstStyle/>
          <a:p>
            <a:r>
              <a:rPr lang="de-DE" sz="1000"/>
              <a:t>CC BY SA 4.0 Luise Wüstling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8132935-EB10-894C-6A6D-9B5B49DDB9B7}"/>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3207367" y="808241"/>
            <a:ext cx="5230578" cy="5241518"/>
          </a:xfrm>
        </p:spPr>
      </p:pic>
      <p:sp>
        <p:nvSpPr>
          <p:cNvPr id="6" name="Textfeld 5">
            <a:extLst>
              <a:ext uri="{FF2B5EF4-FFF2-40B4-BE49-F238E27FC236}">
                <a16:creationId xmlns:a16="http://schemas.microsoft.com/office/drawing/2014/main" id="{C75F6F2B-0E6F-1950-0CBE-29B17F946C5F}"/>
              </a:ext>
            </a:extLst>
          </p:cNvPr>
          <p:cNvSpPr txBox="1"/>
          <p:nvPr/>
        </p:nvSpPr>
        <p:spPr>
          <a:xfrm>
            <a:off x="5194138" y="1163538"/>
            <a:ext cx="3070185" cy="1200329"/>
          </a:xfrm>
          <a:prstGeom prst="rect">
            <a:avLst/>
          </a:prstGeom>
          <a:noFill/>
        </p:spPr>
        <p:txBody>
          <a:bodyPr wrap="square">
            <a:spAutoFit/>
          </a:bodyPr>
          <a:lstStyle/>
          <a:p>
            <a:pPr algn="ctr"/>
            <a:r>
              <a:rPr lang="de-DE" sz="3600"/>
              <a:t>Was ist ein Algorithmus?</a:t>
            </a:r>
          </a:p>
        </p:txBody>
      </p:sp>
      <p:sp>
        <p:nvSpPr>
          <p:cNvPr id="2" name="Textfeld 1">
            <a:extLst>
              <a:ext uri="{FF2B5EF4-FFF2-40B4-BE49-F238E27FC236}">
                <a16:creationId xmlns:a16="http://schemas.microsoft.com/office/drawing/2014/main" id="{5BD96307-BEA3-447A-419B-C420ABCA2FA8}"/>
              </a:ext>
            </a:extLst>
          </p:cNvPr>
          <p:cNvSpPr txBox="1"/>
          <p:nvPr/>
        </p:nvSpPr>
        <p:spPr>
          <a:xfrm>
            <a:off x="3757914" y="6034384"/>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1363629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0774BC0-1B54-4C92-CA93-678556485B1D}"/>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289684" y="1103672"/>
            <a:ext cx="4662123" cy="4973909"/>
          </a:xfrm>
        </p:spPr>
      </p:pic>
      <p:sp>
        <p:nvSpPr>
          <p:cNvPr id="2" name="Textfeld 1">
            <a:extLst>
              <a:ext uri="{FF2B5EF4-FFF2-40B4-BE49-F238E27FC236}">
                <a16:creationId xmlns:a16="http://schemas.microsoft.com/office/drawing/2014/main" id="{B1606E7B-B520-67E7-C1A9-55C610C69270}"/>
              </a:ext>
            </a:extLst>
          </p:cNvPr>
          <p:cNvSpPr txBox="1"/>
          <p:nvPr/>
        </p:nvSpPr>
        <p:spPr>
          <a:xfrm>
            <a:off x="4938532" y="6233683"/>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3929965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FF48A-C98A-B6EF-325C-06EC437D6B42}"/>
            </a:ext>
          </a:extLst>
        </p:cNvPr>
        <p:cNvGrpSpPr/>
        <p:nvPr/>
      </p:nvGrpSpPr>
      <p:grpSpPr>
        <a:xfrm>
          <a:off x="0" y="0"/>
          <a:ext cx="0" cy="0"/>
          <a:chOff x="0" y="0"/>
          <a:chExt cx="0" cy="0"/>
        </a:xfrm>
      </p:grpSpPr>
      <p:sp>
        <p:nvSpPr>
          <p:cNvPr id="9" name="Ellipse 12">
            <a:extLst>
              <a:ext uri="{FF2B5EF4-FFF2-40B4-BE49-F238E27FC236}">
                <a16:creationId xmlns:a16="http://schemas.microsoft.com/office/drawing/2014/main" id="{F17B35BA-9A40-5623-F38E-F108EF6C3EED}"/>
              </a:ext>
            </a:extLst>
          </p:cNvPr>
          <p:cNvSpPr/>
          <p:nvPr/>
        </p:nvSpPr>
        <p:spPr>
          <a:xfrm>
            <a:off x="1323968" y="2528882"/>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7C7C7C"/>
          </a:solid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FFFFFF"/>
                </a:solidFill>
                <a:uFillTx/>
                <a:latin typeface="Calibri"/>
              </a:rPr>
              <a:t>Input </a:t>
            </a:r>
          </a:p>
        </p:txBody>
      </p:sp>
      <p:sp>
        <p:nvSpPr>
          <p:cNvPr id="10" name="Ellipse 14">
            <a:extLst>
              <a:ext uri="{FF2B5EF4-FFF2-40B4-BE49-F238E27FC236}">
                <a16:creationId xmlns:a16="http://schemas.microsoft.com/office/drawing/2014/main" id="{0D1A128F-F4DF-D282-B771-265A1EE12AC5}"/>
              </a:ext>
            </a:extLst>
          </p:cNvPr>
          <p:cNvSpPr/>
          <p:nvPr/>
        </p:nvSpPr>
        <p:spPr>
          <a:xfrm>
            <a:off x="8039103" y="2528882"/>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C55A11"/>
          </a:solidFill>
          <a:ln w="6345"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000000"/>
                </a:solidFill>
                <a:uFillTx/>
                <a:latin typeface="Calibri"/>
              </a:rPr>
              <a:t>Output</a:t>
            </a:r>
            <a:r>
              <a:rPr lang="de-DE" sz="1800" b="0" i="0" u="none" strike="noStrike" kern="1200" cap="none" spc="0" baseline="0">
                <a:solidFill>
                  <a:srgbClr val="000000"/>
                </a:solidFill>
                <a:uFillTx/>
                <a:latin typeface="Calibri"/>
              </a:rPr>
              <a:t> </a:t>
            </a:r>
          </a:p>
        </p:txBody>
      </p:sp>
    </p:spTree>
    <p:extLst>
      <p:ext uri="{BB962C8B-B14F-4D97-AF65-F5344CB8AC3E}">
        <p14:creationId xmlns:p14="http://schemas.microsoft.com/office/powerpoint/2010/main" val="1982154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feil: nach rechts 11">
            <a:extLst>
              <a:ext uri="{FF2B5EF4-FFF2-40B4-BE49-F238E27FC236}">
                <a16:creationId xmlns:a16="http://schemas.microsoft.com/office/drawing/2014/main" id="{DBA649DC-7565-7F8A-4CC1-D2FAD15004DC}"/>
              </a:ext>
            </a:extLst>
          </p:cNvPr>
          <p:cNvSpPr/>
          <p:nvPr/>
        </p:nvSpPr>
        <p:spPr>
          <a:xfrm>
            <a:off x="4892542" y="3628233"/>
            <a:ext cx="2398449" cy="918632"/>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FFFFFF"/>
              </a:solidFill>
              <a:uFillTx/>
              <a:latin typeface="Calibri"/>
              <a:ea typeface="Calibri"/>
              <a:cs typeface="Calibri"/>
            </a:endParaRPr>
          </a:p>
        </p:txBody>
      </p:sp>
      <p:sp>
        <p:nvSpPr>
          <p:cNvPr id="6" name="Pfeil: nach rechts 11">
            <a:extLst>
              <a:ext uri="{FF2B5EF4-FFF2-40B4-BE49-F238E27FC236}">
                <a16:creationId xmlns:a16="http://schemas.microsoft.com/office/drawing/2014/main" id="{6FE54EA7-EB8E-41D9-9C0C-6FAD26211252}"/>
              </a:ext>
            </a:extLst>
          </p:cNvPr>
          <p:cNvSpPr/>
          <p:nvPr/>
        </p:nvSpPr>
        <p:spPr>
          <a:xfrm>
            <a:off x="4570808" y="1774033"/>
            <a:ext cx="3050383" cy="800100"/>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548235"/>
          </a:solid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0" i="0" u="none" strike="noStrike" kern="1200" cap="none" spc="0" baseline="0">
                <a:solidFill>
                  <a:srgbClr val="FFFFFF"/>
                </a:solidFill>
                <a:uFillTx/>
                <a:latin typeface="Calibri"/>
              </a:rPr>
              <a:t>Algorithmus</a:t>
            </a:r>
          </a:p>
        </p:txBody>
      </p:sp>
      <p:sp>
        <p:nvSpPr>
          <p:cNvPr id="12" name="Ellipse 12">
            <a:extLst>
              <a:ext uri="{FF2B5EF4-FFF2-40B4-BE49-F238E27FC236}">
                <a16:creationId xmlns:a16="http://schemas.microsoft.com/office/drawing/2014/main" id="{98EA443C-9C55-D021-815E-092657E1C512}"/>
              </a:ext>
            </a:extLst>
          </p:cNvPr>
          <p:cNvSpPr/>
          <p:nvPr/>
        </p:nvSpPr>
        <p:spPr>
          <a:xfrm>
            <a:off x="1323965" y="1538282"/>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7C7C7C"/>
          </a:solid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FFFFFF"/>
                </a:solidFill>
                <a:uFillTx/>
                <a:latin typeface="Calibri"/>
              </a:rPr>
              <a:t>Input </a:t>
            </a:r>
          </a:p>
        </p:txBody>
      </p:sp>
      <p:sp>
        <p:nvSpPr>
          <p:cNvPr id="13" name="Ellipse 14">
            <a:extLst>
              <a:ext uri="{FF2B5EF4-FFF2-40B4-BE49-F238E27FC236}">
                <a16:creationId xmlns:a16="http://schemas.microsoft.com/office/drawing/2014/main" id="{4B430B69-A3B8-5C9F-8FB5-F377091DA4B1}"/>
              </a:ext>
            </a:extLst>
          </p:cNvPr>
          <p:cNvSpPr/>
          <p:nvPr/>
        </p:nvSpPr>
        <p:spPr>
          <a:xfrm>
            <a:off x="8039100" y="1538282"/>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C55A11"/>
          </a:solidFill>
          <a:ln w="6345"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000000"/>
                </a:solidFill>
                <a:uFillTx/>
                <a:latin typeface="Calibri"/>
              </a:rPr>
              <a:t>Output</a:t>
            </a:r>
            <a:r>
              <a:rPr lang="de-DE" sz="1800" b="0" i="0" u="none" strike="noStrike" kern="1200" cap="none" spc="0" baseline="0">
                <a:solidFill>
                  <a:srgbClr val="000000"/>
                </a:solidFill>
                <a:uFillTx/>
                <a:latin typeface="Calibri"/>
              </a:rPr>
              <a:t> </a:t>
            </a:r>
          </a:p>
        </p:txBody>
      </p:sp>
      <p:pic>
        <p:nvPicPr>
          <p:cNvPr id="9" name="Grafik 8" descr="Workflow mit einfarbiger Füllung">
            <a:extLst>
              <a:ext uri="{FF2B5EF4-FFF2-40B4-BE49-F238E27FC236}">
                <a16:creationId xmlns:a16="http://schemas.microsoft.com/office/drawing/2014/main" id="{BC216DBE-999B-F74B-F841-2980A9A33B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0758" y="3770057"/>
            <a:ext cx="626534" cy="635000"/>
          </a:xfrm>
          <a:prstGeom prst="rect">
            <a:avLst/>
          </a:prstGeom>
        </p:spPr>
      </p:pic>
      <p:sp>
        <p:nvSpPr>
          <p:cNvPr id="25" name="Rechteck: abgerundete Ecken 24">
            <a:extLst>
              <a:ext uri="{FF2B5EF4-FFF2-40B4-BE49-F238E27FC236}">
                <a16:creationId xmlns:a16="http://schemas.microsoft.com/office/drawing/2014/main" id="{0A8BA021-CD72-585C-8AD9-AAFCF84C25BD}"/>
              </a:ext>
            </a:extLst>
          </p:cNvPr>
          <p:cNvSpPr/>
          <p:nvPr/>
        </p:nvSpPr>
        <p:spPr>
          <a:xfrm>
            <a:off x="7689761" y="3014556"/>
            <a:ext cx="3538602" cy="239038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descr="Stopp mit einfarbiger Füllung">
            <a:extLst>
              <a:ext uri="{FF2B5EF4-FFF2-40B4-BE49-F238E27FC236}">
                <a16:creationId xmlns:a16="http://schemas.microsoft.com/office/drawing/2014/main" id="{9F03CC47-79FF-F4F9-4578-2800ABEFDC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53360" y="4254959"/>
            <a:ext cx="999066" cy="948266"/>
          </a:xfrm>
          <a:prstGeom prst="rect">
            <a:avLst/>
          </a:prstGeom>
        </p:spPr>
      </p:pic>
      <p:sp>
        <p:nvSpPr>
          <p:cNvPr id="27" name="Gleichschenkliges Dreieck 26">
            <a:extLst>
              <a:ext uri="{FF2B5EF4-FFF2-40B4-BE49-F238E27FC236}">
                <a16:creationId xmlns:a16="http://schemas.microsoft.com/office/drawing/2014/main" id="{8B37440F-1780-144D-C6DC-1374A4A85B13}"/>
              </a:ext>
            </a:extLst>
          </p:cNvPr>
          <p:cNvSpPr/>
          <p:nvPr/>
        </p:nvSpPr>
        <p:spPr>
          <a:xfrm>
            <a:off x="9115921" y="3881607"/>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Diagonaler Streifen 29">
            <a:extLst>
              <a:ext uri="{FF2B5EF4-FFF2-40B4-BE49-F238E27FC236}">
                <a16:creationId xmlns:a16="http://schemas.microsoft.com/office/drawing/2014/main" id="{59F825BC-03F6-712C-2C7D-AA44BA2984D1}"/>
              </a:ext>
            </a:extLst>
          </p:cNvPr>
          <p:cNvSpPr/>
          <p:nvPr/>
        </p:nvSpPr>
        <p:spPr>
          <a:xfrm rot="8460000">
            <a:off x="8737869" y="3999875"/>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1" name="Diagonaler Streifen 30">
            <a:extLst>
              <a:ext uri="{FF2B5EF4-FFF2-40B4-BE49-F238E27FC236}">
                <a16:creationId xmlns:a16="http://schemas.microsoft.com/office/drawing/2014/main" id="{9D32D5EB-28D4-BBEA-F9CB-56034F2F232A}"/>
              </a:ext>
            </a:extLst>
          </p:cNvPr>
          <p:cNvSpPr/>
          <p:nvPr/>
        </p:nvSpPr>
        <p:spPr>
          <a:xfrm rot="2340000" flipV="1">
            <a:off x="9292998" y="3979730"/>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Rechteck 18">
            <a:extLst>
              <a:ext uri="{FF2B5EF4-FFF2-40B4-BE49-F238E27FC236}">
                <a16:creationId xmlns:a16="http://schemas.microsoft.com/office/drawing/2014/main" id="{E4D9EF2C-9050-CA2B-00EB-045175C8B61D}"/>
              </a:ext>
            </a:extLst>
          </p:cNvPr>
          <p:cNvSpPr/>
          <p:nvPr/>
        </p:nvSpPr>
        <p:spPr>
          <a:xfrm>
            <a:off x="9526297" y="4672431"/>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4DF94DA6-C39E-A8A8-9138-0D0358FA9163}"/>
              </a:ext>
            </a:extLst>
          </p:cNvPr>
          <p:cNvSpPr/>
          <p:nvPr/>
        </p:nvSpPr>
        <p:spPr>
          <a:xfrm>
            <a:off x="9342928" y="3999644"/>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D65FEAA4-1D77-FDE0-1C1B-BDDF9B20A1FF}"/>
              </a:ext>
            </a:extLst>
          </p:cNvPr>
          <p:cNvSpPr/>
          <p:nvPr/>
        </p:nvSpPr>
        <p:spPr>
          <a:xfrm>
            <a:off x="9164909" y="4468157"/>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abgerundete Ecken 33">
            <a:extLst>
              <a:ext uri="{FF2B5EF4-FFF2-40B4-BE49-F238E27FC236}">
                <a16:creationId xmlns:a16="http://schemas.microsoft.com/office/drawing/2014/main" id="{41F81F14-D5F8-1F7C-7138-FBBA4BBE3F91}"/>
              </a:ext>
            </a:extLst>
          </p:cNvPr>
          <p:cNvSpPr/>
          <p:nvPr/>
        </p:nvSpPr>
        <p:spPr>
          <a:xfrm>
            <a:off x="975694" y="3065356"/>
            <a:ext cx="3538602" cy="239038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5" name="Grafik 34" descr="Stopp mit einfarbiger Füllung">
            <a:extLst>
              <a:ext uri="{FF2B5EF4-FFF2-40B4-BE49-F238E27FC236}">
                <a16:creationId xmlns:a16="http://schemas.microsoft.com/office/drawing/2014/main" id="{D6D0E181-1972-686E-F59A-C28C5E307E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5626" y="3272826"/>
            <a:ext cx="999066" cy="948266"/>
          </a:xfrm>
          <a:prstGeom prst="rect">
            <a:avLst/>
          </a:prstGeom>
        </p:spPr>
      </p:pic>
      <p:sp>
        <p:nvSpPr>
          <p:cNvPr id="36" name="Gleichschenkliges Dreieck 35">
            <a:extLst>
              <a:ext uri="{FF2B5EF4-FFF2-40B4-BE49-F238E27FC236}">
                <a16:creationId xmlns:a16="http://schemas.microsoft.com/office/drawing/2014/main" id="{EFF880F1-E3DD-2F77-5E79-2ECBC628A588}"/>
              </a:ext>
            </a:extLst>
          </p:cNvPr>
          <p:cNvSpPr/>
          <p:nvPr/>
        </p:nvSpPr>
        <p:spPr>
          <a:xfrm>
            <a:off x="2325654" y="4567407"/>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Diagonaler Streifen 36">
            <a:extLst>
              <a:ext uri="{FF2B5EF4-FFF2-40B4-BE49-F238E27FC236}">
                <a16:creationId xmlns:a16="http://schemas.microsoft.com/office/drawing/2014/main" id="{D7220C0D-6F42-3E1F-F31D-61F50CCDCFFF}"/>
              </a:ext>
            </a:extLst>
          </p:cNvPr>
          <p:cNvSpPr/>
          <p:nvPr/>
        </p:nvSpPr>
        <p:spPr>
          <a:xfrm rot="14100000">
            <a:off x="3116002" y="4033741"/>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8" name="Diagonaler Streifen 37">
            <a:extLst>
              <a:ext uri="{FF2B5EF4-FFF2-40B4-BE49-F238E27FC236}">
                <a16:creationId xmlns:a16="http://schemas.microsoft.com/office/drawing/2014/main" id="{86C5FBBD-7ED1-8A7A-C112-BAF5DBE9DD7B}"/>
              </a:ext>
            </a:extLst>
          </p:cNvPr>
          <p:cNvSpPr/>
          <p:nvPr/>
        </p:nvSpPr>
        <p:spPr>
          <a:xfrm rot="2340000" flipV="1">
            <a:off x="3400198" y="3903530"/>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9" name="Rechteck 38">
            <a:extLst>
              <a:ext uri="{FF2B5EF4-FFF2-40B4-BE49-F238E27FC236}">
                <a16:creationId xmlns:a16="http://schemas.microsoft.com/office/drawing/2014/main" id="{CEDC2CE3-F628-3FEA-5E5D-FEF171B79D64}"/>
              </a:ext>
            </a:extLst>
          </p:cNvPr>
          <p:cNvSpPr/>
          <p:nvPr/>
        </p:nvSpPr>
        <p:spPr>
          <a:xfrm>
            <a:off x="3286364" y="4452298"/>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F718C513-CE53-910A-E056-F1B3BEE74620}"/>
              </a:ext>
            </a:extLst>
          </p:cNvPr>
          <p:cNvSpPr/>
          <p:nvPr/>
        </p:nvSpPr>
        <p:spPr>
          <a:xfrm>
            <a:off x="1917661" y="4262111"/>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C3DCAC12-3AAE-32B7-55D6-2EA853207FD0}"/>
              </a:ext>
            </a:extLst>
          </p:cNvPr>
          <p:cNvSpPr/>
          <p:nvPr/>
        </p:nvSpPr>
        <p:spPr>
          <a:xfrm>
            <a:off x="2662509" y="4146424"/>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descr="Prüfliste mit einfarbiger Füllung">
            <a:extLst>
              <a:ext uri="{FF2B5EF4-FFF2-40B4-BE49-F238E27FC236}">
                <a16:creationId xmlns:a16="http://schemas.microsoft.com/office/drawing/2014/main" id="{FA5E42F9-67F9-A69A-11EC-385F8B0F42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2797" y="3629722"/>
            <a:ext cx="914400" cy="914400"/>
          </a:xfrm>
          <a:prstGeom prst="rect">
            <a:avLst/>
          </a:prstGeom>
        </p:spPr>
      </p:pic>
    </p:spTree>
    <p:extLst>
      <p:ext uri="{BB962C8B-B14F-4D97-AF65-F5344CB8AC3E}">
        <p14:creationId xmlns:p14="http://schemas.microsoft.com/office/powerpoint/2010/main" val="1659386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60BC1-6418-B8B6-788B-24F11E28C784}"/>
            </a:ext>
          </a:extLst>
        </p:cNvPr>
        <p:cNvGrpSpPr/>
        <p:nvPr/>
      </p:nvGrpSpPr>
      <p:grpSpPr>
        <a:xfrm>
          <a:off x="0" y="0"/>
          <a:ext cx="0" cy="0"/>
          <a:chOff x="0" y="0"/>
          <a:chExt cx="0" cy="0"/>
        </a:xfrm>
      </p:grpSpPr>
      <p:sp>
        <p:nvSpPr>
          <p:cNvPr id="43" name="Pfeil: nach rechts 11">
            <a:extLst>
              <a:ext uri="{FF2B5EF4-FFF2-40B4-BE49-F238E27FC236}">
                <a16:creationId xmlns:a16="http://schemas.microsoft.com/office/drawing/2014/main" id="{B5E328CF-5C08-F1BA-B10F-4F186BDF9FD1}"/>
              </a:ext>
            </a:extLst>
          </p:cNvPr>
          <p:cNvSpPr/>
          <p:nvPr/>
        </p:nvSpPr>
        <p:spPr>
          <a:xfrm>
            <a:off x="5817831" y="3740553"/>
            <a:ext cx="847235" cy="719060"/>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FFFFFF"/>
              </a:solidFill>
              <a:uFillTx/>
              <a:latin typeface="Calibri"/>
              <a:ea typeface="Calibri"/>
              <a:cs typeface="Calibri"/>
            </a:endParaRPr>
          </a:p>
        </p:txBody>
      </p:sp>
      <p:sp>
        <p:nvSpPr>
          <p:cNvPr id="6" name="Pfeil: nach rechts 11">
            <a:extLst>
              <a:ext uri="{FF2B5EF4-FFF2-40B4-BE49-F238E27FC236}">
                <a16:creationId xmlns:a16="http://schemas.microsoft.com/office/drawing/2014/main" id="{5184EF7B-BD72-3977-0418-95BD954BACD9}"/>
              </a:ext>
            </a:extLst>
          </p:cNvPr>
          <p:cNvSpPr/>
          <p:nvPr/>
        </p:nvSpPr>
        <p:spPr>
          <a:xfrm>
            <a:off x="4570811" y="1834922"/>
            <a:ext cx="3050383" cy="800100"/>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548235"/>
          </a:solid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0" i="0" u="none" strike="noStrike" kern="1200" cap="none" spc="0" baseline="0">
                <a:solidFill>
                  <a:srgbClr val="FFFFFF"/>
                </a:solidFill>
                <a:uFillTx/>
                <a:latin typeface="Calibri"/>
              </a:rPr>
              <a:t>Algorithmus</a:t>
            </a:r>
          </a:p>
        </p:txBody>
      </p:sp>
      <p:sp>
        <p:nvSpPr>
          <p:cNvPr id="12" name="Ellipse 12">
            <a:extLst>
              <a:ext uri="{FF2B5EF4-FFF2-40B4-BE49-F238E27FC236}">
                <a16:creationId xmlns:a16="http://schemas.microsoft.com/office/drawing/2014/main" id="{63B24A10-9BAC-F994-EFDE-E854E44808FF}"/>
              </a:ext>
            </a:extLst>
          </p:cNvPr>
          <p:cNvSpPr/>
          <p:nvPr/>
        </p:nvSpPr>
        <p:spPr>
          <a:xfrm>
            <a:off x="1323968" y="1599171"/>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7C7C7C"/>
          </a:solid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FFFFFF"/>
                </a:solidFill>
                <a:uFillTx/>
                <a:latin typeface="Calibri"/>
              </a:rPr>
              <a:t>Input </a:t>
            </a:r>
          </a:p>
        </p:txBody>
      </p:sp>
      <p:sp>
        <p:nvSpPr>
          <p:cNvPr id="13" name="Ellipse 14">
            <a:extLst>
              <a:ext uri="{FF2B5EF4-FFF2-40B4-BE49-F238E27FC236}">
                <a16:creationId xmlns:a16="http://schemas.microsoft.com/office/drawing/2014/main" id="{B5A4657C-2BC7-A54E-1FB2-F84532DB9CC5}"/>
              </a:ext>
            </a:extLst>
          </p:cNvPr>
          <p:cNvSpPr/>
          <p:nvPr/>
        </p:nvSpPr>
        <p:spPr>
          <a:xfrm>
            <a:off x="8039103" y="1599171"/>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C55A11"/>
          </a:solidFill>
          <a:ln w="6345"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000000"/>
                </a:solidFill>
                <a:uFillTx/>
                <a:latin typeface="Calibri"/>
              </a:rPr>
              <a:t>Output</a:t>
            </a:r>
            <a:r>
              <a:rPr lang="de-DE" sz="1800" b="0" i="0" u="none" strike="noStrike" kern="1200" cap="none" spc="0" baseline="0">
                <a:solidFill>
                  <a:srgbClr val="000000"/>
                </a:solidFill>
                <a:uFillTx/>
                <a:latin typeface="Calibri"/>
              </a:rPr>
              <a:t> </a:t>
            </a:r>
          </a:p>
        </p:txBody>
      </p:sp>
      <p:pic>
        <p:nvPicPr>
          <p:cNvPr id="9" name="Grafik 8" descr="Workflow mit einfarbiger Füllung">
            <a:extLst>
              <a:ext uri="{FF2B5EF4-FFF2-40B4-BE49-F238E27FC236}">
                <a16:creationId xmlns:a16="http://schemas.microsoft.com/office/drawing/2014/main" id="{BEDF96A9-46BE-8BE8-6378-86863BAA43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1157" y="3972327"/>
            <a:ext cx="245535" cy="263072"/>
          </a:xfrm>
          <a:prstGeom prst="rect">
            <a:avLst/>
          </a:prstGeom>
        </p:spPr>
      </p:pic>
      <p:sp>
        <p:nvSpPr>
          <p:cNvPr id="25" name="Rechteck: abgerundete Ecken 24">
            <a:extLst>
              <a:ext uri="{FF2B5EF4-FFF2-40B4-BE49-F238E27FC236}">
                <a16:creationId xmlns:a16="http://schemas.microsoft.com/office/drawing/2014/main" id="{7BFF9048-6306-8292-C7E6-2633D3684191}"/>
              </a:ext>
            </a:extLst>
          </p:cNvPr>
          <p:cNvSpPr/>
          <p:nvPr/>
        </p:nvSpPr>
        <p:spPr>
          <a:xfrm>
            <a:off x="4664441" y="3557770"/>
            <a:ext cx="1120657" cy="114429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descr="Stopp mit einfarbiger Füllung">
            <a:extLst>
              <a:ext uri="{FF2B5EF4-FFF2-40B4-BE49-F238E27FC236}">
                <a16:creationId xmlns:a16="http://schemas.microsoft.com/office/drawing/2014/main" id="{382EA248-29B2-04AF-4196-CADE3943B2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34771" y="4061324"/>
            <a:ext cx="650641" cy="530570"/>
          </a:xfrm>
          <a:prstGeom prst="rect">
            <a:avLst/>
          </a:prstGeom>
        </p:spPr>
      </p:pic>
      <p:sp>
        <p:nvSpPr>
          <p:cNvPr id="27" name="Gleichschenkliges Dreieck 26">
            <a:extLst>
              <a:ext uri="{FF2B5EF4-FFF2-40B4-BE49-F238E27FC236}">
                <a16:creationId xmlns:a16="http://schemas.microsoft.com/office/drawing/2014/main" id="{44A01918-2555-8EEC-3286-BAA9B1ED711D}"/>
              </a:ext>
            </a:extLst>
          </p:cNvPr>
          <p:cNvSpPr/>
          <p:nvPr/>
        </p:nvSpPr>
        <p:spPr>
          <a:xfrm>
            <a:off x="6878992" y="3775801"/>
            <a:ext cx="557621" cy="31379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Diagonaler Streifen 29">
            <a:extLst>
              <a:ext uri="{FF2B5EF4-FFF2-40B4-BE49-F238E27FC236}">
                <a16:creationId xmlns:a16="http://schemas.microsoft.com/office/drawing/2014/main" id="{FE6FEAB1-A99B-7A0E-1AA1-79EC74F4A71F}"/>
              </a:ext>
            </a:extLst>
          </p:cNvPr>
          <p:cNvSpPr/>
          <p:nvPr/>
        </p:nvSpPr>
        <p:spPr>
          <a:xfrm rot="8280000">
            <a:off x="6758464" y="3848757"/>
            <a:ext cx="501952" cy="6534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1" name="Diagonaler Streifen 30">
            <a:extLst>
              <a:ext uri="{FF2B5EF4-FFF2-40B4-BE49-F238E27FC236}">
                <a16:creationId xmlns:a16="http://schemas.microsoft.com/office/drawing/2014/main" id="{4538D4FF-51CA-CBE1-DF04-80C0DC8E5452}"/>
              </a:ext>
            </a:extLst>
          </p:cNvPr>
          <p:cNvSpPr/>
          <p:nvPr/>
        </p:nvSpPr>
        <p:spPr>
          <a:xfrm rot="2640000" flipV="1">
            <a:off x="7065380" y="3878805"/>
            <a:ext cx="547035" cy="56685"/>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Rechteck 18">
            <a:extLst>
              <a:ext uri="{FF2B5EF4-FFF2-40B4-BE49-F238E27FC236}">
                <a16:creationId xmlns:a16="http://schemas.microsoft.com/office/drawing/2014/main" id="{45164EB9-8343-C5CC-F679-243A54304F13}"/>
              </a:ext>
            </a:extLst>
          </p:cNvPr>
          <p:cNvSpPr/>
          <p:nvPr/>
        </p:nvSpPr>
        <p:spPr>
          <a:xfrm>
            <a:off x="7228754" y="4327056"/>
            <a:ext cx="117765" cy="21857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F6F2319C-8FA2-986C-9A11-F7FCD7FA4D5A}"/>
              </a:ext>
            </a:extLst>
          </p:cNvPr>
          <p:cNvSpPr/>
          <p:nvPr/>
        </p:nvSpPr>
        <p:spPr>
          <a:xfrm>
            <a:off x="7105999" y="3883941"/>
            <a:ext cx="157711" cy="147888"/>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3BC546B4-43F6-54B0-EAA3-5427FC7AC542}"/>
              </a:ext>
            </a:extLst>
          </p:cNvPr>
          <p:cNvSpPr/>
          <p:nvPr/>
        </p:nvSpPr>
        <p:spPr>
          <a:xfrm>
            <a:off x="6954369" y="4148760"/>
            <a:ext cx="112256" cy="102721"/>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abgerundete Ecken 33">
            <a:extLst>
              <a:ext uri="{FF2B5EF4-FFF2-40B4-BE49-F238E27FC236}">
                <a16:creationId xmlns:a16="http://schemas.microsoft.com/office/drawing/2014/main" id="{B29B5263-5E3B-5F4F-059D-AD861C67BE7F}"/>
              </a:ext>
            </a:extLst>
          </p:cNvPr>
          <p:cNvSpPr/>
          <p:nvPr/>
        </p:nvSpPr>
        <p:spPr>
          <a:xfrm>
            <a:off x="6639568" y="3585065"/>
            <a:ext cx="979634" cy="104822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5" name="Grafik 34" descr="Stopp mit einfarbiger Füllung">
            <a:extLst>
              <a:ext uri="{FF2B5EF4-FFF2-40B4-BE49-F238E27FC236}">
                <a16:creationId xmlns:a16="http://schemas.microsoft.com/office/drawing/2014/main" id="{8E275F08-5349-59FA-CB40-C599688B52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4115" y="3568636"/>
            <a:ext cx="576421" cy="552011"/>
          </a:xfrm>
          <a:prstGeom prst="rect">
            <a:avLst/>
          </a:prstGeom>
        </p:spPr>
      </p:pic>
      <p:sp>
        <p:nvSpPr>
          <p:cNvPr id="36" name="Gleichschenkliges Dreieck 35">
            <a:extLst>
              <a:ext uri="{FF2B5EF4-FFF2-40B4-BE49-F238E27FC236}">
                <a16:creationId xmlns:a16="http://schemas.microsoft.com/office/drawing/2014/main" id="{C7A1B873-BD30-7520-E764-936F3D1AB113}"/>
              </a:ext>
            </a:extLst>
          </p:cNvPr>
          <p:cNvSpPr/>
          <p:nvPr/>
        </p:nvSpPr>
        <p:spPr>
          <a:xfrm>
            <a:off x="5027705" y="4025348"/>
            <a:ext cx="412478" cy="359153"/>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Diagonaler Streifen 36">
            <a:extLst>
              <a:ext uri="{FF2B5EF4-FFF2-40B4-BE49-F238E27FC236}">
                <a16:creationId xmlns:a16="http://schemas.microsoft.com/office/drawing/2014/main" id="{6AD84F44-F150-8297-C148-F697B5BA8018}"/>
              </a:ext>
            </a:extLst>
          </p:cNvPr>
          <p:cNvSpPr/>
          <p:nvPr/>
        </p:nvSpPr>
        <p:spPr>
          <a:xfrm rot="14100000">
            <a:off x="5105008" y="3834461"/>
            <a:ext cx="719667" cy="73175"/>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8" name="Diagonaler Streifen 37">
            <a:extLst>
              <a:ext uri="{FF2B5EF4-FFF2-40B4-BE49-F238E27FC236}">
                <a16:creationId xmlns:a16="http://schemas.microsoft.com/office/drawing/2014/main" id="{0BAD38A2-DDCA-114E-2C76-1CC3CA62AC28}"/>
              </a:ext>
            </a:extLst>
          </p:cNvPr>
          <p:cNvSpPr/>
          <p:nvPr/>
        </p:nvSpPr>
        <p:spPr>
          <a:xfrm rot="2340000" flipV="1">
            <a:off x="5355338" y="3721711"/>
            <a:ext cx="460857" cy="65756"/>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9" name="Rechteck 38">
            <a:extLst>
              <a:ext uri="{FF2B5EF4-FFF2-40B4-BE49-F238E27FC236}">
                <a16:creationId xmlns:a16="http://schemas.microsoft.com/office/drawing/2014/main" id="{B4F95A94-BF1A-0D10-7573-7B1053EDB650}"/>
              </a:ext>
            </a:extLst>
          </p:cNvPr>
          <p:cNvSpPr/>
          <p:nvPr/>
        </p:nvSpPr>
        <p:spPr>
          <a:xfrm>
            <a:off x="5560821" y="4302785"/>
            <a:ext cx="107458" cy="315065"/>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F1FA38C4-CDF5-4935-6225-76BBB370402D}"/>
              </a:ext>
            </a:extLst>
          </p:cNvPr>
          <p:cNvSpPr/>
          <p:nvPr/>
        </p:nvSpPr>
        <p:spPr>
          <a:xfrm>
            <a:off x="5326459" y="4429685"/>
            <a:ext cx="112767" cy="200666"/>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3B380C61-3799-17B6-8E6C-6696A11828E4}"/>
              </a:ext>
            </a:extLst>
          </p:cNvPr>
          <p:cNvSpPr/>
          <p:nvPr/>
        </p:nvSpPr>
        <p:spPr>
          <a:xfrm>
            <a:off x="4833469" y="4439760"/>
            <a:ext cx="144830" cy="17322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descr="Prüfliste mit einfarbiger Füllung">
            <a:extLst>
              <a:ext uri="{FF2B5EF4-FFF2-40B4-BE49-F238E27FC236}">
                <a16:creationId xmlns:a16="http://schemas.microsoft.com/office/drawing/2014/main" id="{5CD40C48-C08A-C946-D7D0-6F4446DA90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51324" y="3941864"/>
            <a:ext cx="342902" cy="306616"/>
          </a:xfrm>
          <a:prstGeom prst="rect">
            <a:avLst/>
          </a:prstGeom>
        </p:spPr>
      </p:pic>
      <p:pic>
        <p:nvPicPr>
          <p:cNvPr id="10" name="Grafik 9" descr="Laptop Silhouette">
            <a:extLst>
              <a:ext uri="{FF2B5EF4-FFF2-40B4-BE49-F238E27FC236}">
                <a16:creationId xmlns:a16="http://schemas.microsoft.com/office/drawing/2014/main" id="{C21292CF-B80B-851A-68DC-849382BDEB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87387" y="1733308"/>
            <a:ext cx="6014975" cy="5197883"/>
          </a:xfrm>
          <a:prstGeom prst="rect">
            <a:avLst/>
          </a:prstGeom>
        </p:spPr>
      </p:pic>
      <p:pic>
        <p:nvPicPr>
          <p:cNvPr id="5" name="Grafik 4" descr="Schließen mit einfarbiger Füllung">
            <a:extLst>
              <a:ext uri="{FF2B5EF4-FFF2-40B4-BE49-F238E27FC236}">
                <a16:creationId xmlns:a16="http://schemas.microsoft.com/office/drawing/2014/main" id="{1EF3DFD2-68F9-889C-0E0C-05CA43362F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56224" y="2966626"/>
            <a:ext cx="2290295" cy="2290295"/>
          </a:xfrm>
          <a:prstGeom prst="rect">
            <a:avLst/>
          </a:prstGeom>
        </p:spPr>
      </p:pic>
      <p:sp>
        <p:nvSpPr>
          <p:cNvPr id="15" name="Titel 10">
            <a:extLst>
              <a:ext uri="{FF2B5EF4-FFF2-40B4-BE49-F238E27FC236}">
                <a16:creationId xmlns:a16="http://schemas.microsoft.com/office/drawing/2014/main" id="{E947C946-8B9C-E3D7-A189-9C45FB888746}"/>
              </a:ext>
            </a:extLst>
          </p:cNvPr>
          <p:cNvSpPr>
            <a:spLocks noGrp="1"/>
          </p:cNvSpPr>
          <p:nvPr>
            <p:ph type="title" idx="4294967295"/>
          </p:nvPr>
        </p:nvSpPr>
        <p:spPr>
          <a:xfrm>
            <a:off x="2555336" y="90272"/>
            <a:ext cx="10515600" cy="1325559"/>
          </a:xfrm>
        </p:spPr>
        <p:txBody>
          <a:bodyPr/>
          <a:lstStyle/>
          <a:p>
            <a:r>
              <a:rPr lang="de-DE">
                <a:ea typeface="Calibri Light"/>
                <a:cs typeface="Calibri Light"/>
              </a:rPr>
              <a:t>Explizite Regeln </a:t>
            </a:r>
            <a:r>
              <a:rPr lang="de-DE" err="1">
                <a:ea typeface="Calibri Light"/>
                <a:cs typeface="Calibri Light"/>
              </a:rPr>
              <a:t>vs</a:t>
            </a:r>
            <a:r>
              <a:rPr lang="de-DE">
                <a:ea typeface="Calibri Light"/>
                <a:cs typeface="Calibri Light"/>
              </a:rPr>
              <a:t> Implizite Regeln</a:t>
            </a:r>
            <a:endParaRPr lang="de-DE"/>
          </a:p>
        </p:txBody>
      </p:sp>
    </p:spTree>
    <p:extLst>
      <p:ext uri="{BB962C8B-B14F-4D97-AF65-F5344CB8AC3E}">
        <p14:creationId xmlns:p14="http://schemas.microsoft.com/office/powerpoint/2010/main" val="3030730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feil: nach rechts 11">
            <a:extLst>
              <a:ext uri="{FF2B5EF4-FFF2-40B4-BE49-F238E27FC236}">
                <a16:creationId xmlns:a16="http://schemas.microsoft.com/office/drawing/2014/main" id="{0506642D-A793-ACC0-966B-438890A65CC2}"/>
              </a:ext>
            </a:extLst>
          </p:cNvPr>
          <p:cNvSpPr/>
          <p:nvPr/>
        </p:nvSpPr>
        <p:spPr>
          <a:xfrm rot="5400000">
            <a:off x="3617715" y="3430858"/>
            <a:ext cx="763597" cy="567241"/>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FFFFFF"/>
              </a:solidFill>
              <a:uFillTx/>
              <a:latin typeface="Calibri"/>
              <a:ea typeface="Calibri"/>
              <a:cs typeface="Calibri"/>
            </a:endParaRPr>
          </a:p>
        </p:txBody>
      </p:sp>
      <p:sp>
        <p:nvSpPr>
          <p:cNvPr id="14" name="Rechteck: abgerundete Ecken 13">
            <a:extLst>
              <a:ext uri="{FF2B5EF4-FFF2-40B4-BE49-F238E27FC236}">
                <a16:creationId xmlns:a16="http://schemas.microsoft.com/office/drawing/2014/main" id="{CEC745BE-B2FE-E8D8-5697-822CFAE94137}"/>
              </a:ext>
            </a:extLst>
          </p:cNvPr>
          <p:cNvSpPr/>
          <p:nvPr/>
        </p:nvSpPr>
        <p:spPr>
          <a:xfrm>
            <a:off x="2369848" y="4308439"/>
            <a:ext cx="3538602" cy="16842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14">
            <a:extLst>
              <a:ext uri="{FF2B5EF4-FFF2-40B4-BE49-F238E27FC236}">
                <a16:creationId xmlns:a16="http://schemas.microsoft.com/office/drawing/2014/main" id="{5FA8BCA5-B5A6-6F3C-E56D-59F14EC22EE4}"/>
              </a:ext>
            </a:extLst>
          </p:cNvPr>
          <p:cNvSpPr/>
          <p:nvPr/>
        </p:nvSpPr>
        <p:spPr>
          <a:xfrm>
            <a:off x="2369848" y="1177997"/>
            <a:ext cx="3440352" cy="19247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descr="Prüfliste mit einfarbiger Füllung">
            <a:extLst>
              <a:ext uri="{FF2B5EF4-FFF2-40B4-BE49-F238E27FC236}">
                <a16:creationId xmlns:a16="http://schemas.microsoft.com/office/drawing/2014/main" id="{3E3070AD-791B-A094-2B38-F5BD1A189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6384" y="3252842"/>
            <a:ext cx="914400" cy="914400"/>
          </a:xfrm>
          <a:prstGeom prst="rect">
            <a:avLst/>
          </a:prstGeom>
        </p:spPr>
      </p:pic>
      <p:grpSp>
        <p:nvGrpSpPr>
          <p:cNvPr id="7" name="Gruppieren 6">
            <a:extLst>
              <a:ext uri="{FF2B5EF4-FFF2-40B4-BE49-F238E27FC236}">
                <a16:creationId xmlns:a16="http://schemas.microsoft.com/office/drawing/2014/main" id="{38693B95-BCCE-E33A-4F0B-075EF7417E70}"/>
              </a:ext>
            </a:extLst>
          </p:cNvPr>
          <p:cNvGrpSpPr/>
          <p:nvPr/>
        </p:nvGrpSpPr>
        <p:grpSpPr>
          <a:xfrm>
            <a:off x="3417956" y="4469320"/>
            <a:ext cx="1359462" cy="1321618"/>
            <a:chOff x="3312798" y="5026961"/>
            <a:chExt cx="1359462" cy="1321618"/>
          </a:xfrm>
        </p:grpSpPr>
        <p:pic>
          <p:nvPicPr>
            <p:cNvPr id="40" name="Grafik 39" descr="Stopp mit einfarbiger Füllung">
              <a:extLst>
                <a:ext uri="{FF2B5EF4-FFF2-40B4-BE49-F238E27FC236}">
                  <a16:creationId xmlns:a16="http://schemas.microsoft.com/office/drawing/2014/main" id="{58B0162D-60C4-1247-6819-04C461B6F5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8289" y="5400313"/>
              <a:ext cx="999066" cy="948266"/>
            </a:xfrm>
            <a:prstGeom prst="rect">
              <a:avLst/>
            </a:prstGeom>
          </p:spPr>
        </p:pic>
        <p:sp>
          <p:nvSpPr>
            <p:cNvPr id="41" name="Gleichschenkliges Dreieck 40">
              <a:extLst>
                <a:ext uri="{FF2B5EF4-FFF2-40B4-BE49-F238E27FC236}">
                  <a16:creationId xmlns:a16="http://schemas.microsoft.com/office/drawing/2014/main" id="{1F0E464B-6691-6ADE-0D68-F1DFC4DFCDC5}"/>
                </a:ext>
              </a:extLst>
            </p:cNvPr>
            <p:cNvSpPr/>
            <p:nvPr/>
          </p:nvSpPr>
          <p:spPr>
            <a:xfrm>
              <a:off x="3669973" y="5026961"/>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Diagonaler Streifen 41">
              <a:extLst>
                <a:ext uri="{FF2B5EF4-FFF2-40B4-BE49-F238E27FC236}">
                  <a16:creationId xmlns:a16="http://schemas.microsoft.com/office/drawing/2014/main" id="{9B0B7146-4348-86D5-6315-3B955086183C}"/>
                </a:ext>
              </a:extLst>
            </p:cNvPr>
            <p:cNvSpPr/>
            <p:nvPr/>
          </p:nvSpPr>
          <p:spPr>
            <a:xfrm rot="8460000">
              <a:off x="3312798" y="5145229"/>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3" name="Diagonaler Streifen 42">
              <a:extLst>
                <a:ext uri="{FF2B5EF4-FFF2-40B4-BE49-F238E27FC236}">
                  <a16:creationId xmlns:a16="http://schemas.microsoft.com/office/drawing/2014/main" id="{D1D1FCF6-79C8-2C92-46B4-5B47F873D8D9}"/>
                </a:ext>
              </a:extLst>
            </p:cNvPr>
            <p:cNvSpPr/>
            <p:nvPr/>
          </p:nvSpPr>
          <p:spPr>
            <a:xfrm rot="2340000" flipV="1">
              <a:off x="3867927" y="5125084"/>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4" name="Rechteck 43">
              <a:extLst>
                <a:ext uri="{FF2B5EF4-FFF2-40B4-BE49-F238E27FC236}">
                  <a16:creationId xmlns:a16="http://schemas.microsoft.com/office/drawing/2014/main" id="{D3ECB688-62A8-2B9D-1D4C-FA48C0816B51}"/>
                </a:ext>
              </a:extLst>
            </p:cNvPr>
            <p:cNvSpPr/>
            <p:nvPr/>
          </p:nvSpPr>
          <p:spPr>
            <a:xfrm>
              <a:off x="4101226" y="5817785"/>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7AB489E2-6EDC-D9B2-5013-B52A2D43E78A}"/>
                </a:ext>
              </a:extLst>
            </p:cNvPr>
            <p:cNvSpPr/>
            <p:nvPr/>
          </p:nvSpPr>
          <p:spPr>
            <a:xfrm>
              <a:off x="3739838" y="5613511"/>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46" name="Grafik 45" descr="Stopp mit einfarbiger Füllung">
            <a:extLst>
              <a:ext uri="{FF2B5EF4-FFF2-40B4-BE49-F238E27FC236}">
                <a16:creationId xmlns:a16="http://schemas.microsoft.com/office/drawing/2014/main" id="{BA4C4867-00FA-9FD2-89FE-706FB2C828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9780" y="1385467"/>
            <a:ext cx="999066" cy="948266"/>
          </a:xfrm>
          <a:prstGeom prst="rect">
            <a:avLst/>
          </a:prstGeom>
        </p:spPr>
      </p:pic>
      <p:sp>
        <p:nvSpPr>
          <p:cNvPr id="47" name="Gleichschenkliges Dreieck 46">
            <a:extLst>
              <a:ext uri="{FF2B5EF4-FFF2-40B4-BE49-F238E27FC236}">
                <a16:creationId xmlns:a16="http://schemas.microsoft.com/office/drawing/2014/main" id="{B2DD0167-602D-9F58-14EA-62AE4FCF0240}"/>
              </a:ext>
            </a:extLst>
          </p:cNvPr>
          <p:cNvSpPr/>
          <p:nvPr/>
        </p:nvSpPr>
        <p:spPr>
          <a:xfrm>
            <a:off x="3719808" y="2680048"/>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Diagonaler Streifen 47">
            <a:extLst>
              <a:ext uri="{FF2B5EF4-FFF2-40B4-BE49-F238E27FC236}">
                <a16:creationId xmlns:a16="http://schemas.microsoft.com/office/drawing/2014/main" id="{98D7B26A-CA7B-68DA-CCAD-C065290E2CD3}"/>
              </a:ext>
            </a:extLst>
          </p:cNvPr>
          <p:cNvSpPr/>
          <p:nvPr/>
        </p:nvSpPr>
        <p:spPr>
          <a:xfrm rot="14100000">
            <a:off x="4510156" y="2146382"/>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9" name="Diagonaler Streifen 48">
            <a:extLst>
              <a:ext uri="{FF2B5EF4-FFF2-40B4-BE49-F238E27FC236}">
                <a16:creationId xmlns:a16="http://schemas.microsoft.com/office/drawing/2014/main" id="{7947B4D4-7D5A-0B47-60FD-AA7697ABAE51}"/>
              </a:ext>
            </a:extLst>
          </p:cNvPr>
          <p:cNvSpPr/>
          <p:nvPr/>
        </p:nvSpPr>
        <p:spPr>
          <a:xfrm rot="2340000" flipV="1">
            <a:off x="4794352" y="2016171"/>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0" name="Rechteck 49">
            <a:extLst>
              <a:ext uri="{FF2B5EF4-FFF2-40B4-BE49-F238E27FC236}">
                <a16:creationId xmlns:a16="http://schemas.microsoft.com/office/drawing/2014/main" id="{DC27167C-E392-E070-85FB-63A10FC4AA1D}"/>
              </a:ext>
            </a:extLst>
          </p:cNvPr>
          <p:cNvSpPr/>
          <p:nvPr/>
        </p:nvSpPr>
        <p:spPr>
          <a:xfrm>
            <a:off x="4680518" y="2564939"/>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6E1527DD-E0EE-3ED3-679E-40AB24A39200}"/>
              </a:ext>
            </a:extLst>
          </p:cNvPr>
          <p:cNvSpPr/>
          <p:nvPr/>
        </p:nvSpPr>
        <p:spPr>
          <a:xfrm>
            <a:off x="3311815" y="2374752"/>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0E24C9CC-A1F0-CB98-8441-834A5FEDBB93}"/>
              </a:ext>
            </a:extLst>
          </p:cNvPr>
          <p:cNvSpPr/>
          <p:nvPr/>
        </p:nvSpPr>
        <p:spPr>
          <a:xfrm>
            <a:off x="4056663" y="2259065"/>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Pfeil: nach rechts 11">
            <a:extLst>
              <a:ext uri="{FF2B5EF4-FFF2-40B4-BE49-F238E27FC236}">
                <a16:creationId xmlns:a16="http://schemas.microsoft.com/office/drawing/2014/main" id="{1A7F7716-14A5-F49D-4868-156CBB3C3E34}"/>
              </a:ext>
            </a:extLst>
          </p:cNvPr>
          <p:cNvSpPr/>
          <p:nvPr/>
        </p:nvSpPr>
        <p:spPr>
          <a:xfrm rot="5400000">
            <a:off x="8454634" y="3430858"/>
            <a:ext cx="763597" cy="567241"/>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FFFFFF"/>
              </a:solidFill>
              <a:uFillTx/>
              <a:latin typeface="Calibri"/>
              <a:ea typeface="Calibri"/>
              <a:cs typeface="Calibri"/>
            </a:endParaRPr>
          </a:p>
        </p:txBody>
      </p:sp>
      <p:sp>
        <p:nvSpPr>
          <p:cNvPr id="5" name="Rechteck: abgerundete Ecken 4">
            <a:extLst>
              <a:ext uri="{FF2B5EF4-FFF2-40B4-BE49-F238E27FC236}">
                <a16:creationId xmlns:a16="http://schemas.microsoft.com/office/drawing/2014/main" id="{4D140ADF-C8F4-239B-DD94-4B8F8CD16753}"/>
              </a:ext>
            </a:extLst>
          </p:cNvPr>
          <p:cNvSpPr/>
          <p:nvPr/>
        </p:nvSpPr>
        <p:spPr>
          <a:xfrm>
            <a:off x="7206767" y="4308439"/>
            <a:ext cx="3538602" cy="16842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411E2FE3-3B89-EF66-055D-C5CB86EE2F6A}"/>
              </a:ext>
            </a:extLst>
          </p:cNvPr>
          <p:cNvSpPr/>
          <p:nvPr/>
        </p:nvSpPr>
        <p:spPr>
          <a:xfrm>
            <a:off x="7206767" y="1177997"/>
            <a:ext cx="3440352" cy="19247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8" name="Gruppieren 27">
            <a:extLst>
              <a:ext uri="{FF2B5EF4-FFF2-40B4-BE49-F238E27FC236}">
                <a16:creationId xmlns:a16="http://schemas.microsoft.com/office/drawing/2014/main" id="{3DF43C53-1DA8-6BDD-CC83-E0CD0D01C99A}"/>
              </a:ext>
            </a:extLst>
          </p:cNvPr>
          <p:cNvGrpSpPr/>
          <p:nvPr/>
        </p:nvGrpSpPr>
        <p:grpSpPr>
          <a:xfrm>
            <a:off x="7453461" y="4619995"/>
            <a:ext cx="2633841" cy="1362425"/>
            <a:chOff x="8390775" y="5198499"/>
            <a:chExt cx="2633841" cy="1362425"/>
          </a:xfrm>
        </p:grpSpPr>
        <p:pic>
          <p:nvPicPr>
            <p:cNvPr id="8" name="Grafik 7" descr="Stopp mit einfarbiger Füllung">
              <a:extLst>
                <a:ext uri="{FF2B5EF4-FFF2-40B4-BE49-F238E27FC236}">
                  <a16:creationId xmlns:a16="http://schemas.microsoft.com/office/drawing/2014/main" id="{359BCA15-BF29-AD3E-9E20-A0465EE424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60000">
              <a:off x="9407680" y="5421176"/>
              <a:ext cx="999066" cy="948266"/>
            </a:xfrm>
            <a:prstGeom prst="rect">
              <a:avLst/>
            </a:prstGeom>
          </p:spPr>
        </p:pic>
        <p:sp>
          <p:nvSpPr>
            <p:cNvPr id="11" name="Gleichschenkliges Dreieck 10">
              <a:extLst>
                <a:ext uri="{FF2B5EF4-FFF2-40B4-BE49-F238E27FC236}">
                  <a16:creationId xmlns:a16="http://schemas.microsoft.com/office/drawing/2014/main" id="{3270A292-91EA-0DCD-9479-0C5BAC3BE8B3}"/>
                </a:ext>
              </a:extLst>
            </p:cNvPr>
            <p:cNvSpPr/>
            <p:nvPr/>
          </p:nvSpPr>
          <p:spPr>
            <a:xfrm>
              <a:off x="9982916" y="6138272"/>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Diagonaler Streifen 11">
              <a:extLst>
                <a:ext uri="{FF2B5EF4-FFF2-40B4-BE49-F238E27FC236}">
                  <a16:creationId xmlns:a16="http://schemas.microsoft.com/office/drawing/2014/main" id="{02B06B98-AF71-BAF2-F3EB-8F6E76D284C4}"/>
                </a:ext>
              </a:extLst>
            </p:cNvPr>
            <p:cNvSpPr/>
            <p:nvPr/>
          </p:nvSpPr>
          <p:spPr>
            <a:xfrm rot="8460000">
              <a:off x="8390775" y="5731023"/>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3" name="Diagonaler Streifen 12">
              <a:extLst>
                <a:ext uri="{FF2B5EF4-FFF2-40B4-BE49-F238E27FC236}">
                  <a16:creationId xmlns:a16="http://schemas.microsoft.com/office/drawing/2014/main" id="{295CE12E-6434-3C4C-052F-692E1DE75E38}"/>
                </a:ext>
              </a:extLst>
            </p:cNvPr>
            <p:cNvSpPr/>
            <p:nvPr/>
          </p:nvSpPr>
          <p:spPr>
            <a:xfrm rot="2340000" flipV="1">
              <a:off x="10220283" y="5198499"/>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Rechteck 16">
              <a:extLst>
                <a:ext uri="{FF2B5EF4-FFF2-40B4-BE49-F238E27FC236}">
                  <a16:creationId xmlns:a16="http://schemas.microsoft.com/office/drawing/2014/main" id="{AC205D90-276A-FC2F-3EC4-62F9B4519128}"/>
                </a:ext>
              </a:extLst>
            </p:cNvPr>
            <p:cNvSpPr/>
            <p:nvPr/>
          </p:nvSpPr>
          <p:spPr>
            <a:xfrm>
              <a:off x="9980617" y="5838648"/>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0593CCA8-E290-B714-8B69-FF44CE3E42D9}"/>
                </a:ext>
              </a:extLst>
            </p:cNvPr>
            <p:cNvSpPr/>
            <p:nvPr/>
          </p:nvSpPr>
          <p:spPr>
            <a:xfrm>
              <a:off x="9619229" y="5634374"/>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9" name="Grafik 18" descr="Stopp mit einfarbiger Füllung">
            <a:extLst>
              <a:ext uri="{FF2B5EF4-FFF2-40B4-BE49-F238E27FC236}">
                <a16:creationId xmlns:a16="http://schemas.microsoft.com/office/drawing/2014/main" id="{08F9C547-7725-DFF5-298E-B55D327963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6699" y="1385467"/>
            <a:ext cx="999066" cy="948266"/>
          </a:xfrm>
          <a:prstGeom prst="rect">
            <a:avLst/>
          </a:prstGeom>
        </p:spPr>
      </p:pic>
      <p:sp>
        <p:nvSpPr>
          <p:cNvPr id="20" name="Gleichschenkliges Dreieck 19">
            <a:extLst>
              <a:ext uri="{FF2B5EF4-FFF2-40B4-BE49-F238E27FC236}">
                <a16:creationId xmlns:a16="http://schemas.microsoft.com/office/drawing/2014/main" id="{F8EFB781-01C6-7C32-5744-326077927432}"/>
              </a:ext>
            </a:extLst>
          </p:cNvPr>
          <p:cNvSpPr/>
          <p:nvPr/>
        </p:nvSpPr>
        <p:spPr>
          <a:xfrm>
            <a:off x="8556727" y="2680048"/>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iagonaler Streifen 20">
            <a:extLst>
              <a:ext uri="{FF2B5EF4-FFF2-40B4-BE49-F238E27FC236}">
                <a16:creationId xmlns:a16="http://schemas.microsoft.com/office/drawing/2014/main" id="{FD35170B-D30C-6FBA-C03E-97E15C64EADD}"/>
              </a:ext>
            </a:extLst>
          </p:cNvPr>
          <p:cNvSpPr/>
          <p:nvPr/>
        </p:nvSpPr>
        <p:spPr>
          <a:xfrm rot="14100000">
            <a:off x="9347075" y="2146382"/>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Diagonaler Streifen 21">
            <a:extLst>
              <a:ext uri="{FF2B5EF4-FFF2-40B4-BE49-F238E27FC236}">
                <a16:creationId xmlns:a16="http://schemas.microsoft.com/office/drawing/2014/main" id="{999082CD-BAF5-C946-4192-65A1F474009D}"/>
              </a:ext>
            </a:extLst>
          </p:cNvPr>
          <p:cNvSpPr/>
          <p:nvPr/>
        </p:nvSpPr>
        <p:spPr>
          <a:xfrm rot="2340000" flipV="1">
            <a:off x="9631271" y="2016171"/>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Rechteck 22">
            <a:extLst>
              <a:ext uri="{FF2B5EF4-FFF2-40B4-BE49-F238E27FC236}">
                <a16:creationId xmlns:a16="http://schemas.microsoft.com/office/drawing/2014/main" id="{60AB4EEE-F1D5-7C1E-6E07-F23C2F451763}"/>
              </a:ext>
            </a:extLst>
          </p:cNvPr>
          <p:cNvSpPr/>
          <p:nvPr/>
        </p:nvSpPr>
        <p:spPr>
          <a:xfrm>
            <a:off x="9517437" y="2564939"/>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BAA0FE85-610D-FF40-B8BB-B50861438F57}"/>
              </a:ext>
            </a:extLst>
          </p:cNvPr>
          <p:cNvSpPr/>
          <p:nvPr/>
        </p:nvSpPr>
        <p:spPr>
          <a:xfrm>
            <a:off x="8148734" y="2374752"/>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F0817BE3-D23D-A1E1-5079-42CBA597B398}"/>
              </a:ext>
            </a:extLst>
          </p:cNvPr>
          <p:cNvSpPr/>
          <p:nvPr/>
        </p:nvSpPr>
        <p:spPr>
          <a:xfrm>
            <a:off x="8893582" y="2259065"/>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A149C11F-3A23-D9D3-4CB9-A3348461C216}"/>
              </a:ext>
            </a:extLst>
          </p:cNvPr>
          <p:cNvSpPr txBox="1"/>
          <p:nvPr/>
        </p:nvSpPr>
        <p:spPr>
          <a:xfrm>
            <a:off x="7340302" y="4442345"/>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AutoNum type="arabicPeriod"/>
            </a:pPr>
            <a:r>
              <a:rPr lang="de-DE">
                <a:ea typeface="Calibri" panose="020F0502020204030204"/>
                <a:cs typeface="Calibri" panose="020F0502020204030204"/>
              </a:rPr>
              <a:t>Versuch</a:t>
            </a:r>
          </a:p>
        </p:txBody>
      </p:sp>
      <p:sp>
        <p:nvSpPr>
          <p:cNvPr id="2" name="Textfeld 1">
            <a:extLst>
              <a:ext uri="{FF2B5EF4-FFF2-40B4-BE49-F238E27FC236}">
                <a16:creationId xmlns:a16="http://schemas.microsoft.com/office/drawing/2014/main" id="{ED94463D-F991-9DFE-4C5C-259A7638317D}"/>
              </a:ext>
            </a:extLst>
          </p:cNvPr>
          <p:cNvSpPr txBox="1"/>
          <p:nvPr/>
        </p:nvSpPr>
        <p:spPr>
          <a:xfrm>
            <a:off x="2687524" y="228600"/>
            <a:ext cx="2804999" cy="369332"/>
          </a:xfrm>
          <a:prstGeom prst="rect">
            <a:avLst/>
          </a:prstGeom>
          <a:noFill/>
        </p:spPr>
        <p:txBody>
          <a:bodyPr wrap="none" rtlCol="0">
            <a:spAutoFit/>
          </a:bodyPr>
          <a:lstStyle/>
          <a:p>
            <a:r>
              <a:rPr lang="de-DE" b="1"/>
              <a:t>Klassische Algorithmen</a:t>
            </a:r>
          </a:p>
        </p:txBody>
      </p:sp>
      <p:sp>
        <p:nvSpPr>
          <p:cNvPr id="9" name="Textfeld 8">
            <a:extLst>
              <a:ext uri="{FF2B5EF4-FFF2-40B4-BE49-F238E27FC236}">
                <a16:creationId xmlns:a16="http://schemas.microsoft.com/office/drawing/2014/main" id="{BEB43ED8-CBB4-BFC4-BCD4-01D25267DD99}"/>
              </a:ext>
            </a:extLst>
          </p:cNvPr>
          <p:cNvSpPr txBox="1"/>
          <p:nvPr/>
        </p:nvSpPr>
        <p:spPr>
          <a:xfrm>
            <a:off x="7692547" y="209897"/>
            <a:ext cx="6105644" cy="369332"/>
          </a:xfrm>
          <a:prstGeom prst="rect">
            <a:avLst/>
          </a:prstGeom>
          <a:noFill/>
        </p:spPr>
        <p:txBody>
          <a:bodyPr wrap="square">
            <a:spAutoFit/>
          </a:bodyPr>
          <a:lstStyle/>
          <a:p>
            <a:r>
              <a:rPr lang="de-DE" b="1"/>
              <a:t>Maschinelles Lernen</a:t>
            </a:r>
          </a:p>
        </p:txBody>
      </p:sp>
    </p:spTree>
    <p:extLst>
      <p:ext uri="{BB962C8B-B14F-4D97-AF65-F5344CB8AC3E}">
        <p14:creationId xmlns:p14="http://schemas.microsoft.com/office/powerpoint/2010/main" val="341437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A2CDE-19ED-DD43-47C1-0B5AB5490196}"/>
            </a:ext>
          </a:extLst>
        </p:cNvPr>
        <p:cNvGrpSpPr/>
        <p:nvPr/>
      </p:nvGrpSpPr>
      <p:grpSpPr>
        <a:xfrm>
          <a:off x="0" y="0"/>
          <a:ext cx="0" cy="0"/>
          <a:chOff x="0" y="0"/>
          <a:chExt cx="0" cy="0"/>
        </a:xfrm>
      </p:grpSpPr>
      <p:sp>
        <p:nvSpPr>
          <p:cNvPr id="10" name="Pfeil: nach rechts 11">
            <a:extLst>
              <a:ext uri="{FF2B5EF4-FFF2-40B4-BE49-F238E27FC236}">
                <a16:creationId xmlns:a16="http://schemas.microsoft.com/office/drawing/2014/main" id="{B6E10650-BB62-2E5C-02A0-58474F055C54}"/>
              </a:ext>
            </a:extLst>
          </p:cNvPr>
          <p:cNvSpPr/>
          <p:nvPr/>
        </p:nvSpPr>
        <p:spPr>
          <a:xfrm rot="5400000">
            <a:off x="3617715" y="3430858"/>
            <a:ext cx="763597" cy="567241"/>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FFFFFF"/>
              </a:solidFill>
              <a:uFillTx/>
              <a:latin typeface="Calibri"/>
              <a:ea typeface="Calibri"/>
              <a:cs typeface="Calibri"/>
            </a:endParaRPr>
          </a:p>
        </p:txBody>
      </p:sp>
      <p:sp>
        <p:nvSpPr>
          <p:cNvPr id="14" name="Rechteck: abgerundete Ecken 13">
            <a:extLst>
              <a:ext uri="{FF2B5EF4-FFF2-40B4-BE49-F238E27FC236}">
                <a16:creationId xmlns:a16="http://schemas.microsoft.com/office/drawing/2014/main" id="{F6C25CB5-7D9C-CE62-9E87-35250923B124}"/>
              </a:ext>
            </a:extLst>
          </p:cNvPr>
          <p:cNvSpPr/>
          <p:nvPr/>
        </p:nvSpPr>
        <p:spPr>
          <a:xfrm>
            <a:off x="2369848" y="4308439"/>
            <a:ext cx="3538602" cy="16842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14">
            <a:extLst>
              <a:ext uri="{FF2B5EF4-FFF2-40B4-BE49-F238E27FC236}">
                <a16:creationId xmlns:a16="http://schemas.microsoft.com/office/drawing/2014/main" id="{AEDB231B-BBBD-B49A-9F5F-15C658E8F194}"/>
              </a:ext>
            </a:extLst>
          </p:cNvPr>
          <p:cNvSpPr/>
          <p:nvPr/>
        </p:nvSpPr>
        <p:spPr>
          <a:xfrm>
            <a:off x="2369848" y="1177997"/>
            <a:ext cx="3440352" cy="19247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descr="Prüfliste mit einfarbiger Füllung">
            <a:extLst>
              <a:ext uri="{FF2B5EF4-FFF2-40B4-BE49-F238E27FC236}">
                <a16:creationId xmlns:a16="http://schemas.microsoft.com/office/drawing/2014/main" id="{F7B231EC-9C22-2AF2-297A-3D63A81EBC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6384" y="3252842"/>
            <a:ext cx="914400" cy="914400"/>
          </a:xfrm>
          <a:prstGeom prst="rect">
            <a:avLst/>
          </a:prstGeom>
        </p:spPr>
      </p:pic>
      <p:grpSp>
        <p:nvGrpSpPr>
          <p:cNvPr id="7" name="Gruppieren 6">
            <a:extLst>
              <a:ext uri="{FF2B5EF4-FFF2-40B4-BE49-F238E27FC236}">
                <a16:creationId xmlns:a16="http://schemas.microsoft.com/office/drawing/2014/main" id="{FF732890-36EF-88EB-A6B9-79FDA12860FC}"/>
              </a:ext>
            </a:extLst>
          </p:cNvPr>
          <p:cNvGrpSpPr/>
          <p:nvPr/>
        </p:nvGrpSpPr>
        <p:grpSpPr>
          <a:xfrm>
            <a:off x="3417956" y="4469320"/>
            <a:ext cx="1359462" cy="1321618"/>
            <a:chOff x="3312798" y="5026961"/>
            <a:chExt cx="1359462" cy="1321618"/>
          </a:xfrm>
        </p:grpSpPr>
        <p:pic>
          <p:nvPicPr>
            <p:cNvPr id="40" name="Grafik 39" descr="Stopp mit einfarbiger Füllung">
              <a:extLst>
                <a:ext uri="{FF2B5EF4-FFF2-40B4-BE49-F238E27FC236}">
                  <a16:creationId xmlns:a16="http://schemas.microsoft.com/office/drawing/2014/main" id="{1D64F6F1-F192-51CE-0F48-E42965FF2E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8289" y="5400313"/>
              <a:ext cx="999066" cy="948266"/>
            </a:xfrm>
            <a:prstGeom prst="rect">
              <a:avLst/>
            </a:prstGeom>
          </p:spPr>
        </p:pic>
        <p:sp>
          <p:nvSpPr>
            <p:cNvPr id="41" name="Gleichschenkliges Dreieck 40">
              <a:extLst>
                <a:ext uri="{FF2B5EF4-FFF2-40B4-BE49-F238E27FC236}">
                  <a16:creationId xmlns:a16="http://schemas.microsoft.com/office/drawing/2014/main" id="{41579930-764F-6E26-30D5-76419E24B2A6}"/>
                </a:ext>
              </a:extLst>
            </p:cNvPr>
            <p:cNvSpPr/>
            <p:nvPr/>
          </p:nvSpPr>
          <p:spPr>
            <a:xfrm>
              <a:off x="3669973" y="5026961"/>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Diagonaler Streifen 41">
              <a:extLst>
                <a:ext uri="{FF2B5EF4-FFF2-40B4-BE49-F238E27FC236}">
                  <a16:creationId xmlns:a16="http://schemas.microsoft.com/office/drawing/2014/main" id="{E59CC635-952C-0284-6003-C8997F741F0F}"/>
                </a:ext>
              </a:extLst>
            </p:cNvPr>
            <p:cNvSpPr/>
            <p:nvPr/>
          </p:nvSpPr>
          <p:spPr>
            <a:xfrm rot="8460000">
              <a:off x="3312798" y="5145229"/>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3" name="Diagonaler Streifen 42">
              <a:extLst>
                <a:ext uri="{FF2B5EF4-FFF2-40B4-BE49-F238E27FC236}">
                  <a16:creationId xmlns:a16="http://schemas.microsoft.com/office/drawing/2014/main" id="{D99834E3-0C17-B98E-06D8-F690297B271B}"/>
                </a:ext>
              </a:extLst>
            </p:cNvPr>
            <p:cNvSpPr/>
            <p:nvPr/>
          </p:nvSpPr>
          <p:spPr>
            <a:xfrm rot="2340000" flipV="1">
              <a:off x="3867927" y="5125084"/>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4" name="Rechteck 43">
              <a:extLst>
                <a:ext uri="{FF2B5EF4-FFF2-40B4-BE49-F238E27FC236}">
                  <a16:creationId xmlns:a16="http://schemas.microsoft.com/office/drawing/2014/main" id="{807DD9C6-3A59-B14B-A7A6-07476C27B4BC}"/>
                </a:ext>
              </a:extLst>
            </p:cNvPr>
            <p:cNvSpPr/>
            <p:nvPr/>
          </p:nvSpPr>
          <p:spPr>
            <a:xfrm>
              <a:off x="4101226" y="5817785"/>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BAE63835-1CD8-C0C0-200E-DC602B5B05F4}"/>
                </a:ext>
              </a:extLst>
            </p:cNvPr>
            <p:cNvSpPr/>
            <p:nvPr/>
          </p:nvSpPr>
          <p:spPr>
            <a:xfrm>
              <a:off x="3739838" y="5613511"/>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46" name="Grafik 45" descr="Stopp mit einfarbiger Füllung">
            <a:extLst>
              <a:ext uri="{FF2B5EF4-FFF2-40B4-BE49-F238E27FC236}">
                <a16:creationId xmlns:a16="http://schemas.microsoft.com/office/drawing/2014/main" id="{7EED42B7-FDE1-978A-458F-0CA5931C81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9780" y="1385467"/>
            <a:ext cx="999066" cy="948266"/>
          </a:xfrm>
          <a:prstGeom prst="rect">
            <a:avLst/>
          </a:prstGeom>
        </p:spPr>
      </p:pic>
      <p:sp>
        <p:nvSpPr>
          <p:cNvPr id="47" name="Gleichschenkliges Dreieck 46">
            <a:extLst>
              <a:ext uri="{FF2B5EF4-FFF2-40B4-BE49-F238E27FC236}">
                <a16:creationId xmlns:a16="http://schemas.microsoft.com/office/drawing/2014/main" id="{1689B780-440C-AFCC-3ADC-4BDA51FADBA8}"/>
              </a:ext>
            </a:extLst>
          </p:cNvPr>
          <p:cNvSpPr/>
          <p:nvPr/>
        </p:nvSpPr>
        <p:spPr>
          <a:xfrm>
            <a:off x="3719808" y="2680048"/>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Diagonaler Streifen 47">
            <a:extLst>
              <a:ext uri="{FF2B5EF4-FFF2-40B4-BE49-F238E27FC236}">
                <a16:creationId xmlns:a16="http://schemas.microsoft.com/office/drawing/2014/main" id="{E75E7ED3-756F-7BA1-8AFF-871D944006AF}"/>
              </a:ext>
            </a:extLst>
          </p:cNvPr>
          <p:cNvSpPr/>
          <p:nvPr/>
        </p:nvSpPr>
        <p:spPr>
          <a:xfrm rot="14100000">
            <a:off x="4510156" y="2146382"/>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9" name="Diagonaler Streifen 48">
            <a:extLst>
              <a:ext uri="{FF2B5EF4-FFF2-40B4-BE49-F238E27FC236}">
                <a16:creationId xmlns:a16="http://schemas.microsoft.com/office/drawing/2014/main" id="{C10C7D48-7D28-5C5D-7CE9-A58442E070A4}"/>
              </a:ext>
            </a:extLst>
          </p:cNvPr>
          <p:cNvSpPr/>
          <p:nvPr/>
        </p:nvSpPr>
        <p:spPr>
          <a:xfrm rot="2340000" flipV="1">
            <a:off x="4794352" y="2016171"/>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0" name="Rechteck 49">
            <a:extLst>
              <a:ext uri="{FF2B5EF4-FFF2-40B4-BE49-F238E27FC236}">
                <a16:creationId xmlns:a16="http://schemas.microsoft.com/office/drawing/2014/main" id="{258DD8A9-3D93-E78B-DC4A-BAD0DE0EBCED}"/>
              </a:ext>
            </a:extLst>
          </p:cNvPr>
          <p:cNvSpPr/>
          <p:nvPr/>
        </p:nvSpPr>
        <p:spPr>
          <a:xfrm>
            <a:off x="4680518" y="2564939"/>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1C2EBAFE-CEDA-00CA-33D7-24A35AD5EF36}"/>
              </a:ext>
            </a:extLst>
          </p:cNvPr>
          <p:cNvSpPr/>
          <p:nvPr/>
        </p:nvSpPr>
        <p:spPr>
          <a:xfrm>
            <a:off x="3311815" y="2374752"/>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EB786F8E-E404-8CDA-0765-665C96CC28A6}"/>
              </a:ext>
            </a:extLst>
          </p:cNvPr>
          <p:cNvSpPr/>
          <p:nvPr/>
        </p:nvSpPr>
        <p:spPr>
          <a:xfrm>
            <a:off x="4056663" y="2259065"/>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Pfeil: nach rechts 11">
            <a:extLst>
              <a:ext uri="{FF2B5EF4-FFF2-40B4-BE49-F238E27FC236}">
                <a16:creationId xmlns:a16="http://schemas.microsoft.com/office/drawing/2014/main" id="{BA59E5E0-3E3C-CD9B-4769-D0EA6EE37245}"/>
              </a:ext>
            </a:extLst>
          </p:cNvPr>
          <p:cNvSpPr/>
          <p:nvPr/>
        </p:nvSpPr>
        <p:spPr>
          <a:xfrm rot="5400000">
            <a:off x="8454634" y="3430858"/>
            <a:ext cx="763597" cy="567241"/>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FFFFFF"/>
              </a:solidFill>
              <a:uFillTx/>
              <a:latin typeface="Calibri"/>
              <a:ea typeface="Calibri"/>
              <a:cs typeface="Calibri"/>
            </a:endParaRPr>
          </a:p>
        </p:txBody>
      </p:sp>
      <p:sp>
        <p:nvSpPr>
          <p:cNvPr id="6" name="Rechteck: abgerundete Ecken 5">
            <a:extLst>
              <a:ext uri="{FF2B5EF4-FFF2-40B4-BE49-F238E27FC236}">
                <a16:creationId xmlns:a16="http://schemas.microsoft.com/office/drawing/2014/main" id="{5C6BC31B-B035-EA5B-A5A3-4BCC6E927142}"/>
              </a:ext>
            </a:extLst>
          </p:cNvPr>
          <p:cNvSpPr/>
          <p:nvPr/>
        </p:nvSpPr>
        <p:spPr>
          <a:xfrm>
            <a:off x="7206767" y="1177997"/>
            <a:ext cx="3440352" cy="19247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descr="Stopp mit einfarbiger Füllung">
            <a:extLst>
              <a:ext uri="{FF2B5EF4-FFF2-40B4-BE49-F238E27FC236}">
                <a16:creationId xmlns:a16="http://schemas.microsoft.com/office/drawing/2014/main" id="{7516B209-925E-52E4-9700-A4270DD6FF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6699" y="1385467"/>
            <a:ext cx="999066" cy="948266"/>
          </a:xfrm>
          <a:prstGeom prst="rect">
            <a:avLst/>
          </a:prstGeom>
        </p:spPr>
      </p:pic>
      <p:sp>
        <p:nvSpPr>
          <p:cNvPr id="20" name="Gleichschenkliges Dreieck 19">
            <a:extLst>
              <a:ext uri="{FF2B5EF4-FFF2-40B4-BE49-F238E27FC236}">
                <a16:creationId xmlns:a16="http://schemas.microsoft.com/office/drawing/2014/main" id="{83897361-5F58-E4ED-7384-64235321852A}"/>
              </a:ext>
            </a:extLst>
          </p:cNvPr>
          <p:cNvSpPr/>
          <p:nvPr/>
        </p:nvSpPr>
        <p:spPr>
          <a:xfrm>
            <a:off x="8556727" y="2680048"/>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iagonaler Streifen 20">
            <a:extLst>
              <a:ext uri="{FF2B5EF4-FFF2-40B4-BE49-F238E27FC236}">
                <a16:creationId xmlns:a16="http://schemas.microsoft.com/office/drawing/2014/main" id="{A627809A-4646-6377-FF9E-D6C507717C3F}"/>
              </a:ext>
            </a:extLst>
          </p:cNvPr>
          <p:cNvSpPr/>
          <p:nvPr/>
        </p:nvSpPr>
        <p:spPr>
          <a:xfrm rot="14100000">
            <a:off x="9347075" y="2146382"/>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Diagonaler Streifen 21">
            <a:extLst>
              <a:ext uri="{FF2B5EF4-FFF2-40B4-BE49-F238E27FC236}">
                <a16:creationId xmlns:a16="http://schemas.microsoft.com/office/drawing/2014/main" id="{3B58C140-A782-BFF4-95D3-792AF8A0B3CC}"/>
              </a:ext>
            </a:extLst>
          </p:cNvPr>
          <p:cNvSpPr/>
          <p:nvPr/>
        </p:nvSpPr>
        <p:spPr>
          <a:xfrm rot="2340000" flipV="1">
            <a:off x="9631271" y="2016171"/>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Rechteck 22">
            <a:extLst>
              <a:ext uri="{FF2B5EF4-FFF2-40B4-BE49-F238E27FC236}">
                <a16:creationId xmlns:a16="http://schemas.microsoft.com/office/drawing/2014/main" id="{AD0B2BB3-8546-88D5-34EF-8EA808D9391F}"/>
              </a:ext>
            </a:extLst>
          </p:cNvPr>
          <p:cNvSpPr/>
          <p:nvPr/>
        </p:nvSpPr>
        <p:spPr>
          <a:xfrm>
            <a:off x="9517437" y="2564939"/>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85F542CC-780A-6AAB-1C6F-E288CE57F860}"/>
              </a:ext>
            </a:extLst>
          </p:cNvPr>
          <p:cNvSpPr/>
          <p:nvPr/>
        </p:nvSpPr>
        <p:spPr>
          <a:xfrm>
            <a:off x="8148734" y="2374752"/>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E6BAD7DF-1A1B-07D6-D1AD-48192830A35E}"/>
              </a:ext>
            </a:extLst>
          </p:cNvPr>
          <p:cNvSpPr/>
          <p:nvPr/>
        </p:nvSpPr>
        <p:spPr>
          <a:xfrm>
            <a:off x="8893582" y="2259065"/>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abgerundete Ecken 1">
            <a:extLst>
              <a:ext uri="{FF2B5EF4-FFF2-40B4-BE49-F238E27FC236}">
                <a16:creationId xmlns:a16="http://schemas.microsoft.com/office/drawing/2014/main" id="{797C6A1D-C1B7-75F7-F89F-74A822B461FB}"/>
              </a:ext>
            </a:extLst>
          </p:cNvPr>
          <p:cNvSpPr/>
          <p:nvPr/>
        </p:nvSpPr>
        <p:spPr>
          <a:xfrm>
            <a:off x="7183780" y="4334383"/>
            <a:ext cx="3538602" cy="16842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Stopp mit einfarbiger Füllung">
            <a:extLst>
              <a:ext uri="{FF2B5EF4-FFF2-40B4-BE49-F238E27FC236}">
                <a16:creationId xmlns:a16="http://schemas.microsoft.com/office/drawing/2014/main" id="{7A8C3461-7EC7-A019-BE1C-F3A591290B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47379" y="4868616"/>
            <a:ext cx="999066" cy="948266"/>
          </a:xfrm>
          <a:prstGeom prst="rect">
            <a:avLst/>
          </a:prstGeom>
        </p:spPr>
      </p:pic>
      <p:sp>
        <p:nvSpPr>
          <p:cNvPr id="9" name="Gleichschenkliges Dreieck 8">
            <a:extLst>
              <a:ext uri="{FF2B5EF4-FFF2-40B4-BE49-F238E27FC236}">
                <a16:creationId xmlns:a16="http://schemas.microsoft.com/office/drawing/2014/main" id="{E22BBEB3-6BFC-271B-92A0-16C44EA76718}"/>
              </a:ext>
            </a:extLst>
          </p:cNvPr>
          <p:cNvSpPr/>
          <p:nvPr/>
        </p:nvSpPr>
        <p:spPr>
          <a:xfrm rot="5400000">
            <a:off x="9320789" y="5132930"/>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Diagonaler Streifen 25">
            <a:extLst>
              <a:ext uri="{FF2B5EF4-FFF2-40B4-BE49-F238E27FC236}">
                <a16:creationId xmlns:a16="http://schemas.microsoft.com/office/drawing/2014/main" id="{99AF240D-F446-1716-3A11-9FC641C4E331}"/>
              </a:ext>
            </a:extLst>
          </p:cNvPr>
          <p:cNvSpPr/>
          <p:nvPr/>
        </p:nvSpPr>
        <p:spPr>
          <a:xfrm rot="8460000">
            <a:off x="7739691" y="5288898"/>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7" name="Diagonaler Streifen 26">
            <a:extLst>
              <a:ext uri="{FF2B5EF4-FFF2-40B4-BE49-F238E27FC236}">
                <a16:creationId xmlns:a16="http://schemas.microsoft.com/office/drawing/2014/main" id="{CE52DCF2-BF87-FB68-B556-AE37E832581F}"/>
              </a:ext>
            </a:extLst>
          </p:cNvPr>
          <p:cNvSpPr/>
          <p:nvPr/>
        </p:nvSpPr>
        <p:spPr>
          <a:xfrm rot="2340000" flipV="1">
            <a:off x="9436678" y="5120809"/>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9" name="Rechteck 28">
            <a:extLst>
              <a:ext uri="{FF2B5EF4-FFF2-40B4-BE49-F238E27FC236}">
                <a16:creationId xmlns:a16="http://schemas.microsoft.com/office/drawing/2014/main" id="{F803AF3A-5079-C8C2-3EC0-B8C2B04B11FB}"/>
              </a:ext>
            </a:extLst>
          </p:cNvPr>
          <p:cNvSpPr/>
          <p:nvPr/>
        </p:nvSpPr>
        <p:spPr>
          <a:xfrm>
            <a:off x="9020316" y="5286088"/>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17A8C8E3-8817-0CF3-4893-1FC21487CBB9}"/>
              </a:ext>
            </a:extLst>
          </p:cNvPr>
          <p:cNvSpPr/>
          <p:nvPr/>
        </p:nvSpPr>
        <p:spPr>
          <a:xfrm>
            <a:off x="8658928" y="5081814"/>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4422B775-A164-8C74-1EB8-D84E555FCDD7}"/>
              </a:ext>
            </a:extLst>
          </p:cNvPr>
          <p:cNvSpPr txBox="1"/>
          <p:nvPr/>
        </p:nvSpPr>
        <p:spPr>
          <a:xfrm>
            <a:off x="7317315" y="4468289"/>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ea typeface="Calibri" panose="020F0502020204030204"/>
                <a:cs typeface="Calibri" panose="020F0502020204030204"/>
              </a:rPr>
              <a:t>5.ter Versuch</a:t>
            </a:r>
            <a:endParaRPr lang="de-DE"/>
          </a:p>
        </p:txBody>
      </p:sp>
      <p:sp>
        <p:nvSpPr>
          <p:cNvPr id="5" name="Textfeld 4">
            <a:extLst>
              <a:ext uri="{FF2B5EF4-FFF2-40B4-BE49-F238E27FC236}">
                <a16:creationId xmlns:a16="http://schemas.microsoft.com/office/drawing/2014/main" id="{883E6F86-BF1A-526F-923D-B2609727C0C6}"/>
              </a:ext>
            </a:extLst>
          </p:cNvPr>
          <p:cNvSpPr txBox="1"/>
          <p:nvPr/>
        </p:nvSpPr>
        <p:spPr>
          <a:xfrm>
            <a:off x="2687524" y="228600"/>
            <a:ext cx="2804999" cy="369332"/>
          </a:xfrm>
          <a:prstGeom prst="rect">
            <a:avLst/>
          </a:prstGeom>
          <a:noFill/>
        </p:spPr>
        <p:txBody>
          <a:bodyPr wrap="none" rtlCol="0">
            <a:spAutoFit/>
          </a:bodyPr>
          <a:lstStyle/>
          <a:p>
            <a:r>
              <a:rPr lang="de-DE" b="1"/>
              <a:t>Klassische Algorithmen</a:t>
            </a:r>
          </a:p>
        </p:txBody>
      </p:sp>
      <p:sp>
        <p:nvSpPr>
          <p:cNvPr id="12" name="Textfeld 11">
            <a:extLst>
              <a:ext uri="{FF2B5EF4-FFF2-40B4-BE49-F238E27FC236}">
                <a16:creationId xmlns:a16="http://schemas.microsoft.com/office/drawing/2014/main" id="{1BBC9374-5744-8966-8509-D492D0C42F92}"/>
              </a:ext>
            </a:extLst>
          </p:cNvPr>
          <p:cNvSpPr txBox="1"/>
          <p:nvPr/>
        </p:nvSpPr>
        <p:spPr>
          <a:xfrm>
            <a:off x="7692547" y="209897"/>
            <a:ext cx="6105644" cy="369332"/>
          </a:xfrm>
          <a:prstGeom prst="rect">
            <a:avLst/>
          </a:prstGeom>
          <a:noFill/>
        </p:spPr>
        <p:txBody>
          <a:bodyPr wrap="square">
            <a:spAutoFit/>
          </a:bodyPr>
          <a:lstStyle/>
          <a:p>
            <a:r>
              <a:rPr lang="de-DE" b="1"/>
              <a:t>Maschinelles Lernen</a:t>
            </a:r>
          </a:p>
        </p:txBody>
      </p:sp>
    </p:spTree>
    <p:extLst>
      <p:ext uri="{BB962C8B-B14F-4D97-AF65-F5344CB8AC3E}">
        <p14:creationId xmlns:p14="http://schemas.microsoft.com/office/powerpoint/2010/main" val="105273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6" grpId="0" animBg="1"/>
      <p:bldP spid="27" grpId="0" animBg="1"/>
      <p:bldP spid="29" grpId="0" animBg="1"/>
      <p:bldP spid="31" grpId="0" animBg="1"/>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6676E-44CE-0450-E4CB-A9B7D0DEDBA2}"/>
            </a:ext>
          </a:extLst>
        </p:cNvPr>
        <p:cNvGrpSpPr/>
        <p:nvPr/>
      </p:nvGrpSpPr>
      <p:grpSpPr>
        <a:xfrm>
          <a:off x="0" y="0"/>
          <a:ext cx="0" cy="0"/>
          <a:chOff x="0" y="0"/>
          <a:chExt cx="0" cy="0"/>
        </a:xfrm>
      </p:grpSpPr>
      <p:sp>
        <p:nvSpPr>
          <p:cNvPr id="10" name="Pfeil: nach rechts 11">
            <a:extLst>
              <a:ext uri="{FF2B5EF4-FFF2-40B4-BE49-F238E27FC236}">
                <a16:creationId xmlns:a16="http://schemas.microsoft.com/office/drawing/2014/main" id="{FA0CF819-4B00-B924-C9CE-3D6999F64BAD}"/>
              </a:ext>
            </a:extLst>
          </p:cNvPr>
          <p:cNvSpPr/>
          <p:nvPr/>
        </p:nvSpPr>
        <p:spPr>
          <a:xfrm rot="5400000">
            <a:off x="3617715" y="3430858"/>
            <a:ext cx="763597" cy="567241"/>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FFFFFF"/>
              </a:solidFill>
              <a:uFillTx/>
              <a:latin typeface="Calibri"/>
              <a:ea typeface="Calibri"/>
              <a:cs typeface="Calibri"/>
            </a:endParaRPr>
          </a:p>
        </p:txBody>
      </p:sp>
      <p:sp>
        <p:nvSpPr>
          <p:cNvPr id="14" name="Rechteck: abgerundete Ecken 13">
            <a:extLst>
              <a:ext uri="{FF2B5EF4-FFF2-40B4-BE49-F238E27FC236}">
                <a16:creationId xmlns:a16="http://schemas.microsoft.com/office/drawing/2014/main" id="{B7130C90-97FC-5D44-1310-69156CFE9A9C}"/>
              </a:ext>
            </a:extLst>
          </p:cNvPr>
          <p:cNvSpPr/>
          <p:nvPr/>
        </p:nvSpPr>
        <p:spPr>
          <a:xfrm>
            <a:off x="2369848" y="4308439"/>
            <a:ext cx="3538602" cy="16842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14">
            <a:extLst>
              <a:ext uri="{FF2B5EF4-FFF2-40B4-BE49-F238E27FC236}">
                <a16:creationId xmlns:a16="http://schemas.microsoft.com/office/drawing/2014/main" id="{33673534-FE82-7A27-9336-F097CA8F12C0}"/>
              </a:ext>
            </a:extLst>
          </p:cNvPr>
          <p:cNvSpPr/>
          <p:nvPr/>
        </p:nvSpPr>
        <p:spPr>
          <a:xfrm>
            <a:off x="2369848" y="1177997"/>
            <a:ext cx="3440352" cy="19247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descr="Prüfliste mit einfarbiger Füllung">
            <a:extLst>
              <a:ext uri="{FF2B5EF4-FFF2-40B4-BE49-F238E27FC236}">
                <a16:creationId xmlns:a16="http://schemas.microsoft.com/office/drawing/2014/main" id="{BEA47463-FC55-E74C-9989-35989A0648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6384" y="3252842"/>
            <a:ext cx="914400" cy="914400"/>
          </a:xfrm>
          <a:prstGeom prst="rect">
            <a:avLst/>
          </a:prstGeom>
        </p:spPr>
      </p:pic>
      <p:grpSp>
        <p:nvGrpSpPr>
          <p:cNvPr id="7" name="Gruppieren 6">
            <a:extLst>
              <a:ext uri="{FF2B5EF4-FFF2-40B4-BE49-F238E27FC236}">
                <a16:creationId xmlns:a16="http://schemas.microsoft.com/office/drawing/2014/main" id="{2BC4D47E-F8C9-CB25-1CB4-9A3F782C8E0E}"/>
              </a:ext>
            </a:extLst>
          </p:cNvPr>
          <p:cNvGrpSpPr/>
          <p:nvPr/>
        </p:nvGrpSpPr>
        <p:grpSpPr>
          <a:xfrm>
            <a:off x="3417956" y="4469320"/>
            <a:ext cx="1359462" cy="1321618"/>
            <a:chOff x="3312798" y="5026961"/>
            <a:chExt cx="1359462" cy="1321618"/>
          </a:xfrm>
        </p:grpSpPr>
        <p:pic>
          <p:nvPicPr>
            <p:cNvPr id="40" name="Grafik 39" descr="Stopp mit einfarbiger Füllung">
              <a:extLst>
                <a:ext uri="{FF2B5EF4-FFF2-40B4-BE49-F238E27FC236}">
                  <a16:creationId xmlns:a16="http://schemas.microsoft.com/office/drawing/2014/main" id="{D0929E9A-21F2-399F-EB9F-62FF566120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8289" y="5400313"/>
              <a:ext cx="999066" cy="948266"/>
            </a:xfrm>
            <a:prstGeom prst="rect">
              <a:avLst/>
            </a:prstGeom>
          </p:spPr>
        </p:pic>
        <p:sp>
          <p:nvSpPr>
            <p:cNvPr id="41" name="Gleichschenkliges Dreieck 40">
              <a:extLst>
                <a:ext uri="{FF2B5EF4-FFF2-40B4-BE49-F238E27FC236}">
                  <a16:creationId xmlns:a16="http://schemas.microsoft.com/office/drawing/2014/main" id="{22C6C909-1B0B-51C5-A515-1FB2534E019C}"/>
                </a:ext>
              </a:extLst>
            </p:cNvPr>
            <p:cNvSpPr/>
            <p:nvPr/>
          </p:nvSpPr>
          <p:spPr>
            <a:xfrm>
              <a:off x="3669973" y="5026961"/>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Diagonaler Streifen 41">
              <a:extLst>
                <a:ext uri="{FF2B5EF4-FFF2-40B4-BE49-F238E27FC236}">
                  <a16:creationId xmlns:a16="http://schemas.microsoft.com/office/drawing/2014/main" id="{3FE28EAA-806E-2596-390F-D9622BEEEAC6}"/>
                </a:ext>
              </a:extLst>
            </p:cNvPr>
            <p:cNvSpPr/>
            <p:nvPr/>
          </p:nvSpPr>
          <p:spPr>
            <a:xfrm rot="8460000">
              <a:off x="3312798" y="5145229"/>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3" name="Diagonaler Streifen 42">
              <a:extLst>
                <a:ext uri="{FF2B5EF4-FFF2-40B4-BE49-F238E27FC236}">
                  <a16:creationId xmlns:a16="http://schemas.microsoft.com/office/drawing/2014/main" id="{2E6C5F2A-F183-E3A1-1C2E-B1047C0D50C5}"/>
                </a:ext>
              </a:extLst>
            </p:cNvPr>
            <p:cNvSpPr/>
            <p:nvPr/>
          </p:nvSpPr>
          <p:spPr>
            <a:xfrm rot="2340000" flipV="1">
              <a:off x="3867927" y="5125084"/>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4" name="Rechteck 43">
              <a:extLst>
                <a:ext uri="{FF2B5EF4-FFF2-40B4-BE49-F238E27FC236}">
                  <a16:creationId xmlns:a16="http://schemas.microsoft.com/office/drawing/2014/main" id="{A7AA2536-E5BB-BCE9-0109-F29D7B39B251}"/>
                </a:ext>
              </a:extLst>
            </p:cNvPr>
            <p:cNvSpPr/>
            <p:nvPr/>
          </p:nvSpPr>
          <p:spPr>
            <a:xfrm>
              <a:off x="4101226" y="5817785"/>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FFB4F0F4-B138-E45C-127C-3EFB4214654C}"/>
                </a:ext>
              </a:extLst>
            </p:cNvPr>
            <p:cNvSpPr/>
            <p:nvPr/>
          </p:nvSpPr>
          <p:spPr>
            <a:xfrm>
              <a:off x="3739838" y="5613511"/>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46" name="Grafik 45" descr="Stopp mit einfarbiger Füllung">
            <a:extLst>
              <a:ext uri="{FF2B5EF4-FFF2-40B4-BE49-F238E27FC236}">
                <a16:creationId xmlns:a16="http://schemas.microsoft.com/office/drawing/2014/main" id="{F2CBFAA5-0065-2F69-0675-9FBAD59918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9780" y="1385467"/>
            <a:ext cx="999066" cy="948266"/>
          </a:xfrm>
          <a:prstGeom prst="rect">
            <a:avLst/>
          </a:prstGeom>
        </p:spPr>
      </p:pic>
      <p:sp>
        <p:nvSpPr>
          <p:cNvPr id="47" name="Gleichschenkliges Dreieck 46">
            <a:extLst>
              <a:ext uri="{FF2B5EF4-FFF2-40B4-BE49-F238E27FC236}">
                <a16:creationId xmlns:a16="http://schemas.microsoft.com/office/drawing/2014/main" id="{5E79DD66-B98E-6B12-2E72-97DA47F5CB29}"/>
              </a:ext>
            </a:extLst>
          </p:cNvPr>
          <p:cNvSpPr/>
          <p:nvPr/>
        </p:nvSpPr>
        <p:spPr>
          <a:xfrm>
            <a:off x="3719808" y="2680048"/>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Diagonaler Streifen 47">
            <a:extLst>
              <a:ext uri="{FF2B5EF4-FFF2-40B4-BE49-F238E27FC236}">
                <a16:creationId xmlns:a16="http://schemas.microsoft.com/office/drawing/2014/main" id="{DD966D93-CBD9-EC92-74FE-83C23D9652B2}"/>
              </a:ext>
            </a:extLst>
          </p:cNvPr>
          <p:cNvSpPr/>
          <p:nvPr/>
        </p:nvSpPr>
        <p:spPr>
          <a:xfrm rot="14100000">
            <a:off x="4510156" y="2146382"/>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9" name="Diagonaler Streifen 48">
            <a:extLst>
              <a:ext uri="{FF2B5EF4-FFF2-40B4-BE49-F238E27FC236}">
                <a16:creationId xmlns:a16="http://schemas.microsoft.com/office/drawing/2014/main" id="{75D16553-F635-30BD-AD12-91764C4BC152}"/>
              </a:ext>
            </a:extLst>
          </p:cNvPr>
          <p:cNvSpPr/>
          <p:nvPr/>
        </p:nvSpPr>
        <p:spPr>
          <a:xfrm rot="2340000" flipV="1">
            <a:off x="4794352" y="2016171"/>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0" name="Rechteck 49">
            <a:extLst>
              <a:ext uri="{FF2B5EF4-FFF2-40B4-BE49-F238E27FC236}">
                <a16:creationId xmlns:a16="http://schemas.microsoft.com/office/drawing/2014/main" id="{383E591C-6B10-453C-31D4-109446DACB5C}"/>
              </a:ext>
            </a:extLst>
          </p:cNvPr>
          <p:cNvSpPr/>
          <p:nvPr/>
        </p:nvSpPr>
        <p:spPr>
          <a:xfrm>
            <a:off x="4680518" y="2564939"/>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3B74EB8F-9ADF-45EB-1BAF-309CBEF65105}"/>
              </a:ext>
            </a:extLst>
          </p:cNvPr>
          <p:cNvSpPr/>
          <p:nvPr/>
        </p:nvSpPr>
        <p:spPr>
          <a:xfrm>
            <a:off x="3311815" y="2374752"/>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6D9F6703-1EA6-87FE-470C-6C639764B195}"/>
              </a:ext>
            </a:extLst>
          </p:cNvPr>
          <p:cNvSpPr/>
          <p:nvPr/>
        </p:nvSpPr>
        <p:spPr>
          <a:xfrm>
            <a:off x="4056663" y="2259065"/>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Pfeil: nach rechts 11">
            <a:extLst>
              <a:ext uri="{FF2B5EF4-FFF2-40B4-BE49-F238E27FC236}">
                <a16:creationId xmlns:a16="http://schemas.microsoft.com/office/drawing/2014/main" id="{E6D82F2D-6C9F-9521-2897-39597C0B6D08}"/>
              </a:ext>
            </a:extLst>
          </p:cNvPr>
          <p:cNvSpPr/>
          <p:nvPr/>
        </p:nvSpPr>
        <p:spPr>
          <a:xfrm rot="5400000">
            <a:off x="8454634" y="3430858"/>
            <a:ext cx="763597" cy="567241"/>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chemeClr val="accent6">
              <a:lumMod val="40000"/>
              <a:lumOff val="60000"/>
            </a:schemeClr>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FFFFFF"/>
              </a:solidFill>
              <a:uFillTx/>
              <a:latin typeface="Calibri"/>
              <a:ea typeface="Calibri"/>
              <a:cs typeface="Calibri"/>
            </a:endParaRPr>
          </a:p>
        </p:txBody>
      </p:sp>
      <p:sp>
        <p:nvSpPr>
          <p:cNvPr id="6" name="Rechteck: abgerundete Ecken 5">
            <a:extLst>
              <a:ext uri="{FF2B5EF4-FFF2-40B4-BE49-F238E27FC236}">
                <a16:creationId xmlns:a16="http://schemas.microsoft.com/office/drawing/2014/main" id="{CBFBC65F-054B-86D9-8C2E-D075C1358DD3}"/>
              </a:ext>
            </a:extLst>
          </p:cNvPr>
          <p:cNvSpPr/>
          <p:nvPr/>
        </p:nvSpPr>
        <p:spPr>
          <a:xfrm>
            <a:off x="7206767" y="1177997"/>
            <a:ext cx="3440352" cy="192470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descr="Stopp mit einfarbiger Füllung">
            <a:extLst>
              <a:ext uri="{FF2B5EF4-FFF2-40B4-BE49-F238E27FC236}">
                <a16:creationId xmlns:a16="http://schemas.microsoft.com/office/drawing/2014/main" id="{B0E40ADF-71B2-E985-6DBB-371D977180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6699" y="1385467"/>
            <a:ext cx="999066" cy="948266"/>
          </a:xfrm>
          <a:prstGeom prst="rect">
            <a:avLst/>
          </a:prstGeom>
        </p:spPr>
      </p:pic>
      <p:sp>
        <p:nvSpPr>
          <p:cNvPr id="20" name="Gleichschenkliges Dreieck 19">
            <a:extLst>
              <a:ext uri="{FF2B5EF4-FFF2-40B4-BE49-F238E27FC236}">
                <a16:creationId xmlns:a16="http://schemas.microsoft.com/office/drawing/2014/main" id="{3DAD7FF8-A572-060F-7329-CC1E87D470BE}"/>
              </a:ext>
            </a:extLst>
          </p:cNvPr>
          <p:cNvSpPr/>
          <p:nvPr/>
        </p:nvSpPr>
        <p:spPr>
          <a:xfrm>
            <a:off x="8556727" y="2680048"/>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iagonaler Streifen 20">
            <a:extLst>
              <a:ext uri="{FF2B5EF4-FFF2-40B4-BE49-F238E27FC236}">
                <a16:creationId xmlns:a16="http://schemas.microsoft.com/office/drawing/2014/main" id="{6F165363-4B46-4653-1F9D-C26DA4DB28FB}"/>
              </a:ext>
            </a:extLst>
          </p:cNvPr>
          <p:cNvSpPr/>
          <p:nvPr/>
        </p:nvSpPr>
        <p:spPr>
          <a:xfrm rot="14100000">
            <a:off x="9347075" y="2146382"/>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Diagonaler Streifen 21">
            <a:extLst>
              <a:ext uri="{FF2B5EF4-FFF2-40B4-BE49-F238E27FC236}">
                <a16:creationId xmlns:a16="http://schemas.microsoft.com/office/drawing/2014/main" id="{7BA67C5B-050C-FB0B-91C9-9020181B12BC}"/>
              </a:ext>
            </a:extLst>
          </p:cNvPr>
          <p:cNvSpPr/>
          <p:nvPr/>
        </p:nvSpPr>
        <p:spPr>
          <a:xfrm rot="2340000" flipV="1">
            <a:off x="9631271" y="2016171"/>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Rechteck 22">
            <a:extLst>
              <a:ext uri="{FF2B5EF4-FFF2-40B4-BE49-F238E27FC236}">
                <a16:creationId xmlns:a16="http://schemas.microsoft.com/office/drawing/2014/main" id="{E9486DB5-0591-D650-0930-E852FF12567B}"/>
              </a:ext>
            </a:extLst>
          </p:cNvPr>
          <p:cNvSpPr/>
          <p:nvPr/>
        </p:nvSpPr>
        <p:spPr>
          <a:xfrm>
            <a:off x="9517437" y="2564939"/>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4035B37D-6117-8746-856A-5E567444F4C9}"/>
              </a:ext>
            </a:extLst>
          </p:cNvPr>
          <p:cNvSpPr/>
          <p:nvPr/>
        </p:nvSpPr>
        <p:spPr>
          <a:xfrm>
            <a:off x="8148734" y="2374752"/>
            <a:ext cx="185338" cy="23695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AC2A00A3-2F8B-113F-B169-6D9C0EEF6FF3}"/>
              </a:ext>
            </a:extLst>
          </p:cNvPr>
          <p:cNvSpPr/>
          <p:nvPr/>
        </p:nvSpPr>
        <p:spPr>
          <a:xfrm>
            <a:off x="8893582" y="2259065"/>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4" name="Gruppieren 33">
            <a:extLst>
              <a:ext uri="{FF2B5EF4-FFF2-40B4-BE49-F238E27FC236}">
                <a16:creationId xmlns:a16="http://schemas.microsoft.com/office/drawing/2014/main" id="{4FA93E36-0CBA-AC74-C87D-5401BB747A7B}"/>
              </a:ext>
            </a:extLst>
          </p:cNvPr>
          <p:cNvGrpSpPr/>
          <p:nvPr/>
        </p:nvGrpSpPr>
        <p:grpSpPr>
          <a:xfrm>
            <a:off x="8214309" y="4448457"/>
            <a:ext cx="1359462" cy="1321618"/>
            <a:chOff x="3312798" y="5026961"/>
            <a:chExt cx="1359462" cy="1321618"/>
          </a:xfrm>
        </p:grpSpPr>
        <p:pic>
          <p:nvPicPr>
            <p:cNvPr id="35" name="Grafik 34" descr="Stopp mit einfarbiger Füllung">
              <a:extLst>
                <a:ext uri="{FF2B5EF4-FFF2-40B4-BE49-F238E27FC236}">
                  <a16:creationId xmlns:a16="http://schemas.microsoft.com/office/drawing/2014/main" id="{00A2AF3F-9680-3753-DCD4-29F2F1C844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8289" y="5400313"/>
              <a:ext cx="999066" cy="948266"/>
            </a:xfrm>
            <a:prstGeom prst="rect">
              <a:avLst/>
            </a:prstGeom>
          </p:spPr>
        </p:pic>
        <p:sp>
          <p:nvSpPr>
            <p:cNvPr id="36" name="Gleichschenkliges Dreieck 35">
              <a:extLst>
                <a:ext uri="{FF2B5EF4-FFF2-40B4-BE49-F238E27FC236}">
                  <a16:creationId xmlns:a16="http://schemas.microsoft.com/office/drawing/2014/main" id="{63E74477-E846-A64C-768C-8C1FA32C2017}"/>
                </a:ext>
              </a:extLst>
            </p:cNvPr>
            <p:cNvSpPr/>
            <p:nvPr/>
          </p:nvSpPr>
          <p:spPr>
            <a:xfrm>
              <a:off x="3669973" y="5026961"/>
              <a:ext cx="675549" cy="4226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Diagonaler Streifen 36">
              <a:extLst>
                <a:ext uri="{FF2B5EF4-FFF2-40B4-BE49-F238E27FC236}">
                  <a16:creationId xmlns:a16="http://schemas.microsoft.com/office/drawing/2014/main" id="{26AA90F8-3A8A-4AD5-030C-98B185A9EE08}"/>
                </a:ext>
              </a:extLst>
            </p:cNvPr>
            <p:cNvSpPr/>
            <p:nvPr/>
          </p:nvSpPr>
          <p:spPr>
            <a:xfrm rot="8460000">
              <a:off x="3312798" y="5145229"/>
              <a:ext cx="846666" cy="118532"/>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8" name="Diagonaler Streifen 37">
              <a:extLst>
                <a:ext uri="{FF2B5EF4-FFF2-40B4-BE49-F238E27FC236}">
                  <a16:creationId xmlns:a16="http://schemas.microsoft.com/office/drawing/2014/main" id="{3FAD501A-F67F-11A0-FE1D-A87516F07511}"/>
                </a:ext>
              </a:extLst>
            </p:cNvPr>
            <p:cNvSpPr/>
            <p:nvPr/>
          </p:nvSpPr>
          <p:spPr>
            <a:xfrm rot="2340000" flipV="1">
              <a:off x="3867927" y="5125084"/>
              <a:ext cx="804333" cy="118534"/>
            </a:xfrm>
            <a:prstGeom prst="diagStrip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9" name="Rechteck 38">
              <a:extLst>
                <a:ext uri="{FF2B5EF4-FFF2-40B4-BE49-F238E27FC236}">
                  <a16:creationId xmlns:a16="http://schemas.microsoft.com/office/drawing/2014/main" id="{A2019EB6-80B6-1E8C-A4C6-D921ACD94D07}"/>
                </a:ext>
              </a:extLst>
            </p:cNvPr>
            <p:cNvSpPr/>
            <p:nvPr/>
          </p:nvSpPr>
          <p:spPr>
            <a:xfrm>
              <a:off x="4101226" y="5817785"/>
              <a:ext cx="170957" cy="378564"/>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F3A634AE-5653-F353-BE82-AD4B2FF842D6}"/>
                </a:ext>
              </a:extLst>
            </p:cNvPr>
            <p:cNvSpPr/>
            <p:nvPr/>
          </p:nvSpPr>
          <p:spPr>
            <a:xfrm>
              <a:off x="3739838" y="5613511"/>
              <a:ext cx="226472" cy="2004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4" name="Rechteck: abgerundete Ecken 53">
            <a:extLst>
              <a:ext uri="{FF2B5EF4-FFF2-40B4-BE49-F238E27FC236}">
                <a16:creationId xmlns:a16="http://schemas.microsoft.com/office/drawing/2014/main" id="{C35A476A-980D-8DBA-4174-DE397EF31EAC}"/>
              </a:ext>
            </a:extLst>
          </p:cNvPr>
          <p:cNvSpPr/>
          <p:nvPr/>
        </p:nvSpPr>
        <p:spPr>
          <a:xfrm>
            <a:off x="7206767" y="4308439"/>
            <a:ext cx="3538602" cy="16842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extfeld 54">
            <a:extLst>
              <a:ext uri="{FF2B5EF4-FFF2-40B4-BE49-F238E27FC236}">
                <a16:creationId xmlns:a16="http://schemas.microsoft.com/office/drawing/2014/main" id="{6BE08AEC-C511-6806-B423-C70AE5B15310}"/>
              </a:ext>
            </a:extLst>
          </p:cNvPr>
          <p:cNvSpPr txBox="1"/>
          <p:nvPr/>
        </p:nvSpPr>
        <p:spPr>
          <a:xfrm>
            <a:off x="7340302" y="4452783"/>
            <a:ext cx="13235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ea typeface="Calibri" panose="020F0502020204030204"/>
                <a:cs typeface="Calibri" panose="020F0502020204030204"/>
              </a:rPr>
              <a:t>134. Versuch</a:t>
            </a:r>
            <a:endParaRPr lang="de-DE"/>
          </a:p>
        </p:txBody>
      </p:sp>
      <p:sp>
        <p:nvSpPr>
          <p:cNvPr id="2" name="Textfeld 1">
            <a:extLst>
              <a:ext uri="{FF2B5EF4-FFF2-40B4-BE49-F238E27FC236}">
                <a16:creationId xmlns:a16="http://schemas.microsoft.com/office/drawing/2014/main" id="{05334C8E-6E23-A9B5-25A1-F753E17EC092}"/>
              </a:ext>
            </a:extLst>
          </p:cNvPr>
          <p:cNvSpPr txBox="1"/>
          <p:nvPr/>
        </p:nvSpPr>
        <p:spPr>
          <a:xfrm>
            <a:off x="2687524" y="228600"/>
            <a:ext cx="2804999" cy="369332"/>
          </a:xfrm>
          <a:prstGeom prst="rect">
            <a:avLst/>
          </a:prstGeom>
          <a:noFill/>
        </p:spPr>
        <p:txBody>
          <a:bodyPr wrap="none" rtlCol="0">
            <a:spAutoFit/>
          </a:bodyPr>
          <a:lstStyle/>
          <a:p>
            <a:r>
              <a:rPr lang="de-DE" b="1"/>
              <a:t>Klassische Algorithmen</a:t>
            </a:r>
          </a:p>
        </p:txBody>
      </p:sp>
      <p:sp>
        <p:nvSpPr>
          <p:cNvPr id="5" name="Textfeld 4">
            <a:extLst>
              <a:ext uri="{FF2B5EF4-FFF2-40B4-BE49-F238E27FC236}">
                <a16:creationId xmlns:a16="http://schemas.microsoft.com/office/drawing/2014/main" id="{73209809-E3B1-EDFA-9663-CBC1DABB9558}"/>
              </a:ext>
            </a:extLst>
          </p:cNvPr>
          <p:cNvSpPr txBox="1"/>
          <p:nvPr/>
        </p:nvSpPr>
        <p:spPr>
          <a:xfrm>
            <a:off x="7692547" y="209897"/>
            <a:ext cx="6105644" cy="369332"/>
          </a:xfrm>
          <a:prstGeom prst="rect">
            <a:avLst/>
          </a:prstGeom>
          <a:noFill/>
        </p:spPr>
        <p:txBody>
          <a:bodyPr wrap="square">
            <a:spAutoFit/>
          </a:bodyPr>
          <a:lstStyle/>
          <a:p>
            <a:r>
              <a:rPr lang="de-DE" b="1"/>
              <a:t>Maschinelles Lernen</a:t>
            </a:r>
          </a:p>
        </p:txBody>
      </p:sp>
    </p:spTree>
    <p:extLst>
      <p:ext uri="{BB962C8B-B14F-4D97-AF65-F5344CB8AC3E}">
        <p14:creationId xmlns:p14="http://schemas.microsoft.com/office/powerpoint/2010/main" val="183832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1CF02CB-924C-73F3-7E15-0BF7C6264D9D}"/>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5941028" y="1413207"/>
            <a:ext cx="5299912" cy="4031585"/>
          </a:xfrm>
        </p:spPr>
      </p:pic>
      <p:sp>
        <p:nvSpPr>
          <p:cNvPr id="3" name="Textplatzhalter 2">
            <a:extLst>
              <a:ext uri="{FF2B5EF4-FFF2-40B4-BE49-F238E27FC236}">
                <a16:creationId xmlns:a16="http://schemas.microsoft.com/office/drawing/2014/main" id="{662A261D-E109-3829-B4A5-F43DE02F7B05}"/>
              </a:ext>
            </a:extLst>
          </p:cNvPr>
          <p:cNvSpPr>
            <a:spLocks noGrp="1"/>
          </p:cNvSpPr>
          <p:nvPr>
            <p:ph type="body" sz="quarter" idx="11"/>
          </p:nvPr>
        </p:nvSpPr>
        <p:spPr/>
        <p:txBody>
          <a:bodyPr/>
          <a:lstStyle/>
          <a:p>
            <a:endParaRPr lang="de-DE"/>
          </a:p>
        </p:txBody>
      </p:sp>
      <p:pic>
        <p:nvPicPr>
          <p:cNvPr id="7" name="Grafik 6">
            <a:extLst>
              <a:ext uri="{FF2B5EF4-FFF2-40B4-BE49-F238E27FC236}">
                <a16:creationId xmlns:a16="http://schemas.microsoft.com/office/drawing/2014/main" id="{33D08978-FB14-9192-081D-6CB21AB1A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411" y="926165"/>
            <a:ext cx="4496557" cy="4505957"/>
          </a:xfrm>
          <a:prstGeom prst="rect">
            <a:avLst/>
          </a:prstGeom>
        </p:spPr>
      </p:pic>
      <p:sp>
        <p:nvSpPr>
          <p:cNvPr id="8" name="Textfeld 7">
            <a:extLst>
              <a:ext uri="{FF2B5EF4-FFF2-40B4-BE49-F238E27FC236}">
                <a16:creationId xmlns:a16="http://schemas.microsoft.com/office/drawing/2014/main" id="{5B8DCF2E-45D8-A120-B5EB-0FDDC4C4E599}"/>
              </a:ext>
            </a:extLst>
          </p:cNvPr>
          <p:cNvSpPr txBox="1"/>
          <p:nvPr/>
        </p:nvSpPr>
        <p:spPr>
          <a:xfrm>
            <a:off x="2424173" y="1163537"/>
            <a:ext cx="3070185" cy="1200329"/>
          </a:xfrm>
          <a:prstGeom prst="rect">
            <a:avLst/>
          </a:prstGeom>
          <a:noFill/>
        </p:spPr>
        <p:txBody>
          <a:bodyPr wrap="square">
            <a:spAutoFit/>
          </a:bodyPr>
          <a:lstStyle/>
          <a:p>
            <a:pPr algn="ctr"/>
            <a:r>
              <a:rPr lang="de-DE" sz="3600"/>
              <a:t>Warum so </a:t>
            </a:r>
          </a:p>
          <a:p>
            <a:pPr algn="ctr"/>
            <a:r>
              <a:rPr lang="de-DE" sz="3600"/>
              <a:t>kompliziert?</a:t>
            </a:r>
          </a:p>
        </p:txBody>
      </p:sp>
      <p:sp>
        <p:nvSpPr>
          <p:cNvPr id="9" name="Textfeld 8">
            <a:extLst>
              <a:ext uri="{FF2B5EF4-FFF2-40B4-BE49-F238E27FC236}">
                <a16:creationId xmlns:a16="http://schemas.microsoft.com/office/drawing/2014/main" id="{7C28D6B0-3691-E0E0-C80F-16101114037A}"/>
              </a:ext>
            </a:extLst>
          </p:cNvPr>
          <p:cNvSpPr txBox="1"/>
          <p:nvPr/>
        </p:nvSpPr>
        <p:spPr>
          <a:xfrm>
            <a:off x="5820638" y="1671370"/>
            <a:ext cx="3070185" cy="1754326"/>
          </a:xfrm>
          <a:prstGeom prst="rect">
            <a:avLst/>
          </a:prstGeom>
          <a:noFill/>
        </p:spPr>
        <p:txBody>
          <a:bodyPr wrap="square">
            <a:spAutoFit/>
          </a:bodyPr>
          <a:lstStyle/>
          <a:p>
            <a:pPr algn="ctr"/>
            <a:r>
              <a:rPr lang="de-DE" sz="3600"/>
              <a:t>Erklären wir es mit einem Beispiel…</a:t>
            </a:r>
          </a:p>
        </p:txBody>
      </p:sp>
      <p:sp>
        <p:nvSpPr>
          <p:cNvPr id="4" name="Textfeld 3">
            <a:extLst>
              <a:ext uri="{FF2B5EF4-FFF2-40B4-BE49-F238E27FC236}">
                <a16:creationId xmlns:a16="http://schemas.microsoft.com/office/drawing/2014/main" id="{A5CD4BFE-F685-0732-0FB7-89AFD644DFBF}"/>
              </a:ext>
            </a:extLst>
          </p:cNvPr>
          <p:cNvSpPr txBox="1"/>
          <p:nvPr/>
        </p:nvSpPr>
        <p:spPr>
          <a:xfrm>
            <a:off x="1263630" y="5448242"/>
            <a:ext cx="1858201" cy="246221"/>
          </a:xfrm>
          <a:prstGeom prst="rect">
            <a:avLst/>
          </a:prstGeom>
          <a:noFill/>
        </p:spPr>
        <p:txBody>
          <a:bodyPr wrap="none" rtlCol="0">
            <a:spAutoFit/>
          </a:bodyPr>
          <a:lstStyle/>
          <a:p>
            <a:r>
              <a:rPr lang="de-DE" sz="1000"/>
              <a:t>CC BY SA 4.0 Luise Wüstling</a:t>
            </a:r>
          </a:p>
        </p:txBody>
      </p:sp>
      <p:sp>
        <p:nvSpPr>
          <p:cNvPr id="6" name="Textfeld 5">
            <a:extLst>
              <a:ext uri="{FF2B5EF4-FFF2-40B4-BE49-F238E27FC236}">
                <a16:creationId xmlns:a16="http://schemas.microsoft.com/office/drawing/2014/main" id="{B22031A3-D55F-8DD5-89AF-0620EFE03D3D}"/>
              </a:ext>
            </a:extLst>
          </p:cNvPr>
          <p:cNvSpPr txBox="1"/>
          <p:nvPr/>
        </p:nvSpPr>
        <p:spPr>
          <a:xfrm>
            <a:off x="9244314" y="5444792"/>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3547631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84641" y="1995056"/>
            <a:ext cx="11424244" cy="1296800"/>
          </a:xfrm>
          <a:prstGeom prst="rect">
            <a:avLst/>
          </a:prstGeom>
          <a:solidFill>
            <a:srgbClr val="131039">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a:spLocks noChangeArrowheads="1"/>
          </p:cNvSpPr>
          <p:nvPr/>
        </p:nvSpPr>
        <p:spPr bwMode="auto">
          <a:xfrm>
            <a:off x="644840" y="2430417"/>
            <a:ext cx="110160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de-DE" altLang="de-DE" sz="3200" b="1" dirty="0">
                <a:latin typeface="Arial"/>
                <a:cs typeface="Arial"/>
              </a:rPr>
              <a:t>Gute </a:t>
            </a:r>
            <a:r>
              <a:rPr lang="de-DE" altLang="de-DE" sz="3200" b="1">
                <a:latin typeface="Arial"/>
                <a:cs typeface="Arial"/>
              </a:rPr>
              <a:t>KI – schlechte KI? </a:t>
            </a:r>
            <a:endParaRPr lang="de-DE" altLang="de-DE" sz="3200" b="1" dirty="0">
              <a:latin typeface="Arial"/>
              <a:cs typeface="Arial"/>
            </a:endParaRPr>
          </a:p>
        </p:txBody>
      </p:sp>
      <p:sp>
        <p:nvSpPr>
          <p:cNvPr id="8" name="Rectangle 19"/>
          <p:cNvSpPr>
            <a:spLocks noChangeArrowheads="1"/>
          </p:cNvSpPr>
          <p:nvPr/>
        </p:nvSpPr>
        <p:spPr bwMode="auto">
          <a:xfrm>
            <a:off x="384000" y="1324801"/>
            <a:ext cx="11424000" cy="27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de-DE" altLang="de-DE" sz="1067">
              <a:solidFill>
                <a:schemeClr val="tx2"/>
              </a:solidFill>
            </a:endParaRPr>
          </a:p>
        </p:txBody>
      </p:sp>
    </p:spTree>
    <p:extLst>
      <p:ext uri="{BB962C8B-B14F-4D97-AF65-F5344CB8AC3E}">
        <p14:creationId xmlns:p14="http://schemas.microsoft.com/office/powerpoint/2010/main" val="2635924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5">
            <a:extLst>
              <a:ext uri="{FF2B5EF4-FFF2-40B4-BE49-F238E27FC236}">
                <a16:creationId xmlns:a16="http://schemas.microsoft.com/office/drawing/2014/main" id="{AA73625F-B4F6-412B-B280-FBCE2FA1ED98}"/>
              </a:ext>
            </a:extLst>
          </p:cNvPr>
          <p:cNvPicPr>
            <a:picLocks noGrp="1" noChangeAspect="1"/>
          </p:cNvPicPr>
          <p:nvPr>
            <p:ph idx="4294967295"/>
          </p:nvPr>
        </p:nvPicPr>
        <p:blipFill>
          <a:blip r:embed="rId3"/>
          <a:stretch>
            <a:fillRect/>
          </a:stretch>
        </p:blipFill>
        <p:spPr>
          <a:xfrm rot="1586004">
            <a:off x="391931" y="248084"/>
            <a:ext cx="1002575" cy="1249966"/>
          </a:xfrm>
        </p:spPr>
      </p:pic>
      <p:pic>
        <p:nvPicPr>
          <p:cNvPr id="13" name="Grafik 12">
            <a:extLst>
              <a:ext uri="{FF2B5EF4-FFF2-40B4-BE49-F238E27FC236}">
                <a16:creationId xmlns:a16="http://schemas.microsoft.com/office/drawing/2014/main" id="{D918FADA-0A05-142B-A0CA-06D5683FEEBC}"/>
              </a:ext>
            </a:extLst>
          </p:cNvPr>
          <p:cNvPicPr>
            <a:picLocks noChangeAspect="1"/>
          </p:cNvPicPr>
          <p:nvPr/>
        </p:nvPicPr>
        <p:blipFill rotWithShape="1">
          <a:blip r:embed="rId4">
            <a:extLst>
              <a:ext uri="{28A0092B-C50C-407E-A947-70E740481C1C}">
                <a14:useLocalDpi xmlns:a14="http://schemas.microsoft.com/office/drawing/2010/main" val="0"/>
              </a:ext>
            </a:extLst>
          </a:blip>
          <a:srcRect l="23440" t="41148" b="42222"/>
          <a:stretch/>
        </p:blipFill>
        <p:spPr>
          <a:xfrm>
            <a:off x="166123" y="-38230"/>
            <a:ext cx="5451335" cy="3223923"/>
          </a:xfrm>
          <a:prstGeom prst="rect">
            <a:avLst/>
          </a:prstGeom>
        </p:spPr>
      </p:pic>
      <p:sp>
        <p:nvSpPr>
          <p:cNvPr id="15" name="Textfeld 14">
            <a:extLst>
              <a:ext uri="{FF2B5EF4-FFF2-40B4-BE49-F238E27FC236}">
                <a16:creationId xmlns:a16="http://schemas.microsoft.com/office/drawing/2014/main" id="{F16174C3-9111-F8AD-BCD7-E67811BFF10F}"/>
              </a:ext>
            </a:extLst>
          </p:cNvPr>
          <p:cNvSpPr txBox="1"/>
          <p:nvPr/>
        </p:nvSpPr>
        <p:spPr>
          <a:xfrm>
            <a:off x="1926462" y="1055697"/>
            <a:ext cx="3070185" cy="1200329"/>
          </a:xfrm>
          <a:prstGeom prst="rect">
            <a:avLst/>
          </a:prstGeom>
          <a:noFill/>
        </p:spPr>
        <p:txBody>
          <a:bodyPr wrap="square">
            <a:spAutoFit/>
          </a:bodyPr>
          <a:lstStyle/>
          <a:p>
            <a:pPr algn="ctr"/>
            <a:r>
              <a:rPr lang="de-DE" sz="3600">
                <a:solidFill>
                  <a:schemeClr val="bg1"/>
                </a:solidFill>
              </a:rPr>
              <a:t>Was ist eine Katze?</a:t>
            </a:r>
          </a:p>
        </p:txBody>
      </p:sp>
      <p:pic>
        <p:nvPicPr>
          <p:cNvPr id="17" name="Grafik 16" descr="Katze mit einfarbiger Füllung">
            <a:extLst>
              <a:ext uri="{FF2B5EF4-FFF2-40B4-BE49-F238E27FC236}">
                <a16:creationId xmlns:a16="http://schemas.microsoft.com/office/drawing/2014/main" id="{12B5F310-4A65-3587-0FE2-613E981BAF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1856" y="1230050"/>
            <a:ext cx="4884516" cy="4884516"/>
          </a:xfrm>
          <a:prstGeom prst="rect">
            <a:avLst/>
          </a:prstGeom>
        </p:spPr>
      </p:pic>
    </p:spTree>
    <p:extLst>
      <p:ext uri="{BB962C8B-B14F-4D97-AF65-F5344CB8AC3E}">
        <p14:creationId xmlns:p14="http://schemas.microsoft.com/office/powerpoint/2010/main" val="998352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0">
            <a:extLst>
              <a:ext uri="{FF2B5EF4-FFF2-40B4-BE49-F238E27FC236}">
                <a16:creationId xmlns:a16="http://schemas.microsoft.com/office/drawing/2014/main" id="{F95A3E50-B588-3A49-0AAE-AB4D39AACF2C}"/>
              </a:ext>
            </a:extLst>
          </p:cNvPr>
          <p:cNvSpPr txBox="1">
            <a:spLocks/>
          </p:cNvSpPr>
          <p:nvPr/>
        </p:nvSpPr>
        <p:spPr>
          <a:xfrm>
            <a:off x="1047025" y="1223649"/>
            <a:ext cx="10515600" cy="1325559"/>
          </a:xfrm>
        </p:spPr>
        <p:txBody>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609585" algn="l" rtl="0" eaLnBrk="1" fontAlgn="base" hangingPunct="1">
              <a:spcBef>
                <a:spcPct val="0"/>
              </a:spcBef>
              <a:spcAft>
                <a:spcPct val="0"/>
              </a:spcAft>
              <a:defRPr sz="3200" b="1">
                <a:solidFill>
                  <a:schemeClr val="bg2"/>
                </a:solidFill>
                <a:latin typeface="Arial" charset="0"/>
              </a:defRPr>
            </a:lvl6pPr>
            <a:lvl7pPr marL="1219170" algn="l" rtl="0" eaLnBrk="1" fontAlgn="base" hangingPunct="1">
              <a:spcBef>
                <a:spcPct val="0"/>
              </a:spcBef>
              <a:spcAft>
                <a:spcPct val="0"/>
              </a:spcAft>
              <a:defRPr sz="3200" b="1">
                <a:solidFill>
                  <a:schemeClr val="bg2"/>
                </a:solidFill>
                <a:latin typeface="Arial" charset="0"/>
              </a:defRPr>
            </a:lvl7pPr>
            <a:lvl8pPr marL="1828754" algn="l" rtl="0" eaLnBrk="1" fontAlgn="base" hangingPunct="1">
              <a:spcBef>
                <a:spcPct val="0"/>
              </a:spcBef>
              <a:spcAft>
                <a:spcPct val="0"/>
              </a:spcAft>
              <a:defRPr sz="3200" b="1">
                <a:solidFill>
                  <a:schemeClr val="bg2"/>
                </a:solidFill>
                <a:latin typeface="Arial" charset="0"/>
              </a:defRPr>
            </a:lvl8pPr>
            <a:lvl9pPr marL="2438339" algn="l" rtl="0" eaLnBrk="1" fontAlgn="base" hangingPunct="1">
              <a:spcBef>
                <a:spcPct val="0"/>
              </a:spcBef>
              <a:spcAft>
                <a:spcPct val="0"/>
              </a:spcAft>
              <a:defRPr sz="3200" b="1">
                <a:solidFill>
                  <a:schemeClr val="bg2"/>
                </a:solidFill>
                <a:latin typeface="Arial" charset="0"/>
              </a:defRPr>
            </a:lvl9pPr>
          </a:lstStyle>
          <a:p>
            <a:r>
              <a:rPr lang="de-DE" kern="0" dirty="0">
                <a:ea typeface="Calibri Light"/>
                <a:cs typeface="Calibri Light"/>
              </a:rPr>
              <a:t>Spitze Ohren</a:t>
            </a:r>
            <a:endParaRPr lang="de-DE" kern="0" dirty="0"/>
          </a:p>
        </p:txBody>
      </p:sp>
      <p:pic>
        <p:nvPicPr>
          <p:cNvPr id="3" name="Grafik 2" descr="Ein Bild, das Säugetier, draußen, Himmel, Canis enthält.&#10;&#10;KI-generierte Inhalte können fehlerhaft sein.">
            <a:extLst>
              <a:ext uri="{FF2B5EF4-FFF2-40B4-BE49-F238E27FC236}">
                <a16:creationId xmlns:a16="http://schemas.microsoft.com/office/drawing/2014/main" id="{46B85360-3CD3-CE19-424D-698736140665}"/>
              </a:ext>
            </a:extLst>
          </p:cNvPr>
          <p:cNvPicPr>
            <a:picLocks noChangeAspect="1"/>
          </p:cNvPicPr>
          <p:nvPr/>
        </p:nvPicPr>
        <p:blipFill rotWithShape="1">
          <a:blip r:embed="rId3"/>
          <a:srcRect l="36201" t="2151" r="31234" b="41887"/>
          <a:stretch>
            <a:fillRect/>
          </a:stretch>
        </p:blipFill>
        <p:spPr>
          <a:xfrm>
            <a:off x="4395739" y="2126283"/>
            <a:ext cx="2823498" cy="3157027"/>
          </a:xfrm>
          <a:prstGeom prst="rect">
            <a:avLst/>
          </a:prstGeom>
        </p:spPr>
      </p:pic>
      <p:pic>
        <p:nvPicPr>
          <p:cNvPr id="8" name="Grafik 7" descr="Ein Bild, das Säugetier, Katze, Kleine bis mittelgroße Katzen, Schnurrhaare enthält.&#10;&#10;KI-generierte Inhalte können fehlerhaft sein.">
            <a:extLst>
              <a:ext uri="{FF2B5EF4-FFF2-40B4-BE49-F238E27FC236}">
                <a16:creationId xmlns:a16="http://schemas.microsoft.com/office/drawing/2014/main" id="{B4E72A45-9A1F-9471-9BAC-6421AFCD1579}"/>
              </a:ext>
            </a:extLst>
          </p:cNvPr>
          <p:cNvPicPr>
            <a:picLocks noChangeAspect="1"/>
          </p:cNvPicPr>
          <p:nvPr/>
        </p:nvPicPr>
        <p:blipFill rotWithShape="1">
          <a:blip r:embed="rId4"/>
          <a:srcRect l="1120" r="1120"/>
          <a:stretch/>
        </p:blipFill>
        <p:spPr>
          <a:xfrm>
            <a:off x="1248434" y="2129869"/>
            <a:ext cx="2465408" cy="3152085"/>
          </a:xfrm>
          <a:prstGeom prst="rect">
            <a:avLst/>
          </a:prstGeom>
        </p:spPr>
      </p:pic>
      <p:pic>
        <p:nvPicPr>
          <p:cNvPr id="10" name="Grafik 9" descr="Ein Bild, das Säugetier, Katze, Schnurrhaare, Kleine bis mittelgroße Katzen enthält.&#10;&#10;KI-generierte Inhalte können fehlerhaft sein.">
            <a:extLst>
              <a:ext uri="{FF2B5EF4-FFF2-40B4-BE49-F238E27FC236}">
                <a16:creationId xmlns:a16="http://schemas.microsoft.com/office/drawing/2014/main" id="{88BB1D3A-FED2-E2BD-CD30-4F720C0D4519}"/>
              </a:ext>
            </a:extLst>
          </p:cNvPr>
          <p:cNvPicPr>
            <a:picLocks noChangeAspect="1"/>
          </p:cNvPicPr>
          <p:nvPr/>
        </p:nvPicPr>
        <p:blipFill rotWithShape="1">
          <a:blip r:embed="rId5"/>
          <a:srcRect l="-1569" t="6698" r="1416" b="3347"/>
          <a:stretch>
            <a:fillRect/>
          </a:stretch>
        </p:blipFill>
        <p:spPr>
          <a:xfrm>
            <a:off x="7694947" y="2127001"/>
            <a:ext cx="3038872" cy="3159091"/>
          </a:xfrm>
          <a:prstGeom prst="rect">
            <a:avLst/>
          </a:prstGeom>
        </p:spPr>
      </p:pic>
      <mc:AlternateContent xmlns:mc="http://schemas.openxmlformats.org/markup-compatibility/2006" xmlns:p14="http://schemas.microsoft.com/office/powerpoint/2010/main">
        <mc:Choice Requires="p14">
          <p:contentPart p14:bwMode="auto" r:id="rId6">
            <p14:nvContentPartPr>
              <p14:cNvPr id="16" name="Freihand 15">
                <a:extLst>
                  <a:ext uri="{FF2B5EF4-FFF2-40B4-BE49-F238E27FC236}">
                    <a16:creationId xmlns:a16="http://schemas.microsoft.com/office/drawing/2014/main" id="{E5F42DB2-ED84-0CCE-7DBF-0E052C9A1B1F}"/>
                  </a:ext>
                </a:extLst>
              </p14:cNvPr>
              <p14:cNvContentPartPr/>
              <p14:nvPr/>
            </p14:nvContentPartPr>
            <p14:xfrm>
              <a:off x="1498124" y="2535539"/>
              <a:ext cx="688949" cy="355576"/>
            </p14:xfrm>
          </p:contentPart>
        </mc:Choice>
        <mc:Fallback xmlns="">
          <p:pic>
            <p:nvPicPr>
              <p:cNvPr id="16" name="Freihand 15">
                <a:extLst>
                  <a:ext uri="{FF2B5EF4-FFF2-40B4-BE49-F238E27FC236}">
                    <a16:creationId xmlns:a16="http://schemas.microsoft.com/office/drawing/2014/main" id="{E5F42DB2-ED84-0CCE-7DBF-0E052C9A1B1F}"/>
                  </a:ext>
                </a:extLst>
              </p:cNvPr>
              <p:cNvPicPr/>
              <p:nvPr/>
            </p:nvPicPr>
            <p:blipFill>
              <a:blip r:embed="rId7"/>
              <a:stretch>
                <a:fillRect/>
              </a:stretch>
            </p:blipFill>
            <p:spPr>
              <a:xfrm>
                <a:off x="1462148" y="2499550"/>
                <a:ext cx="760542" cy="42719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Freihand 16">
                <a:extLst>
                  <a:ext uri="{FF2B5EF4-FFF2-40B4-BE49-F238E27FC236}">
                    <a16:creationId xmlns:a16="http://schemas.microsoft.com/office/drawing/2014/main" id="{0F9E717C-8732-9AFC-A005-F14B10F2B602}"/>
                  </a:ext>
                </a:extLst>
              </p14:cNvPr>
              <p14:cNvContentPartPr/>
              <p14:nvPr/>
            </p14:nvContentPartPr>
            <p14:xfrm>
              <a:off x="5180718" y="2577501"/>
              <a:ext cx="318953" cy="449921"/>
            </p14:xfrm>
          </p:contentPart>
        </mc:Choice>
        <mc:Fallback xmlns="">
          <p:pic>
            <p:nvPicPr>
              <p:cNvPr id="17" name="Freihand 16">
                <a:extLst>
                  <a:ext uri="{FF2B5EF4-FFF2-40B4-BE49-F238E27FC236}">
                    <a16:creationId xmlns:a16="http://schemas.microsoft.com/office/drawing/2014/main" id="{0F9E717C-8732-9AFC-A005-F14B10F2B602}"/>
                  </a:ext>
                </a:extLst>
              </p:cNvPr>
              <p:cNvPicPr/>
              <p:nvPr/>
            </p:nvPicPr>
            <p:blipFill>
              <a:blip r:embed="rId9"/>
              <a:stretch>
                <a:fillRect/>
              </a:stretch>
            </p:blipFill>
            <p:spPr>
              <a:xfrm>
                <a:off x="5144719" y="2541479"/>
                <a:ext cx="390591" cy="52160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Freihand 18">
                <a:extLst>
                  <a:ext uri="{FF2B5EF4-FFF2-40B4-BE49-F238E27FC236}">
                    <a16:creationId xmlns:a16="http://schemas.microsoft.com/office/drawing/2014/main" id="{737AE2FD-DAB8-B7E5-0E7B-29D18540A4CC}"/>
                  </a:ext>
                </a:extLst>
              </p14:cNvPr>
              <p14:cNvContentPartPr/>
              <p14:nvPr/>
            </p14:nvContentPartPr>
            <p14:xfrm>
              <a:off x="1468684" y="2541273"/>
              <a:ext cx="17640" cy="994320"/>
            </p14:xfrm>
          </p:contentPart>
        </mc:Choice>
        <mc:Fallback xmlns="">
          <p:pic>
            <p:nvPicPr>
              <p:cNvPr id="19" name="Freihand 18">
                <a:extLst>
                  <a:ext uri="{FF2B5EF4-FFF2-40B4-BE49-F238E27FC236}">
                    <a16:creationId xmlns:a16="http://schemas.microsoft.com/office/drawing/2014/main" id="{737AE2FD-DAB8-B7E5-0E7B-29D18540A4CC}"/>
                  </a:ext>
                </a:extLst>
              </p:cNvPr>
              <p:cNvPicPr/>
              <p:nvPr/>
            </p:nvPicPr>
            <p:blipFill>
              <a:blip r:embed="rId11"/>
              <a:stretch>
                <a:fillRect/>
              </a:stretch>
            </p:blipFill>
            <p:spPr>
              <a:xfrm>
                <a:off x="1432684" y="2505260"/>
                <a:ext cx="89280" cy="106598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Freihand 19">
                <a:extLst>
                  <a:ext uri="{FF2B5EF4-FFF2-40B4-BE49-F238E27FC236}">
                    <a16:creationId xmlns:a16="http://schemas.microsoft.com/office/drawing/2014/main" id="{3FA73DB8-4409-D038-A790-ED355FF8238E}"/>
                  </a:ext>
                </a:extLst>
              </p14:cNvPr>
              <p14:cNvContentPartPr/>
              <p14:nvPr/>
            </p14:nvContentPartPr>
            <p14:xfrm rot="1080000">
              <a:off x="5012258" y="2623047"/>
              <a:ext cx="77531" cy="679665"/>
            </p14:xfrm>
          </p:contentPart>
        </mc:Choice>
        <mc:Fallback xmlns="">
          <p:pic>
            <p:nvPicPr>
              <p:cNvPr id="20" name="Freihand 19">
                <a:extLst>
                  <a:ext uri="{FF2B5EF4-FFF2-40B4-BE49-F238E27FC236}">
                    <a16:creationId xmlns:a16="http://schemas.microsoft.com/office/drawing/2014/main" id="{3FA73DB8-4409-D038-A790-ED355FF8238E}"/>
                  </a:ext>
                </a:extLst>
              </p:cNvPr>
              <p:cNvPicPr/>
              <p:nvPr/>
            </p:nvPicPr>
            <p:blipFill>
              <a:blip r:embed="rId13"/>
              <a:stretch>
                <a:fillRect/>
              </a:stretch>
            </p:blipFill>
            <p:spPr>
              <a:xfrm rot="1080000">
                <a:off x="4975687" y="2587048"/>
                <a:ext cx="150308" cy="75130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Freihand 24">
                <a:extLst>
                  <a:ext uri="{FF2B5EF4-FFF2-40B4-BE49-F238E27FC236}">
                    <a16:creationId xmlns:a16="http://schemas.microsoft.com/office/drawing/2014/main" id="{2169478F-5F0C-63F7-41E2-5F275F997BC6}"/>
                  </a:ext>
                </a:extLst>
              </p14:cNvPr>
              <p14:cNvContentPartPr/>
              <p14:nvPr/>
            </p14:nvContentPartPr>
            <p14:xfrm>
              <a:off x="2836646" y="2316011"/>
              <a:ext cx="532080" cy="532080"/>
            </p14:xfrm>
          </p:contentPart>
        </mc:Choice>
        <mc:Fallback xmlns="">
          <p:pic>
            <p:nvPicPr>
              <p:cNvPr id="25" name="Freihand 24">
                <a:extLst>
                  <a:ext uri="{FF2B5EF4-FFF2-40B4-BE49-F238E27FC236}">
                    <a16:creationId xmlns:a16="http://schemas.microsoft.com/office/drawing/2014/main" id="{2169478F-5F0C-63F7-41E2-5F275F997BC6}"/>
                  </a:ext>
                </a:extLst>
              </p:cNvPr>
              <p:cNvPicPr/>
              <p:nvPr/>
            </p:nvPicPr>
            <p:blipFill>
              <a:blip r:embed="rId15"/>
              <a:stretch>
                <a:fillRect/>
              </a:stretch>
            </p:blipFill>
            <p:spPr>
              <a:xfrm>
                <a:off x="2800646" y="2280011"/>
                <a:ext cx="603720" cy="603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Freihand 25">
                <a:extLst>
                  <a:ext uri="{FF2B5EF4-FFF2-40B4-BE49-F238E27FC236}">
                    <a16:creationId xmlns:a16="http://schemas.microsoft.com/office/drawing/2014/main" id="{F3276CC9-8308-7EB4-FFD4-3FF69B389191}"/>
                  </a:ext>
                </a:extLst>
              </p14:cNvPr>
              <p14:cNvContentPartPr/>
              <p14:nvPr/>
            </p14:nvContentPartPr>
            <p14:xfrm rot="360000">
              <a:off x="5831712" y="2596818"/>
              <a:ext cx="325184" cy="416486"/>
            </p14:xfrm>
          </p:contentPart>
        </mc:Choice>
        <mc:Fallback xmlns="">
          <p:pic>
            <p:nvPicPr>
              <p:cNvPr id="26" name="Freihand 25">
                <a:extLst>
                  <a:ext uri="{FF2B5EF4-FFF2-40B4-BE49-F238E27FC236}">
                    <a16:creationId xmlns:a16="http://schemas.microsoft.com/office/drawing/2014/main" id="{F3276CC9-8308-7EB4-FFD4-3FF69B389191}"/>
                  </a:ext>
                </a:extLst>
              </p:cNvPr>
              <p:cNvPicPr/>
              <p:nvPr/>
            </p:nvPicPr>
            <p:blipFill>
              <a:blip r:embed="rId17"/>
              <a:stretch>
                <a:fillRect/>
              </a:stretch>
            </p:blipFill>
            <p:spPr>
              <a:xfrm rot="360000">
                <a:off x="5795700" y="2560821"/>
                <a:ext cx="396847" cy="488120"/>
              </a:xfrm>
              <a:prstGeom prst="rect">
                <a:avLst/>
              </a:prstGeom>
            </p:spPr>
          </p:pic>
        </mc:Fallback>
      </mc:AlternateContent>
      <p:grpSp>
        <p:nvGrpSpPr>
          <p:cNvPr id="29" name="Gruppieren 28">
            <a:extLst>
              <a:ext uri="{FF2B5EF4-FFF2-40B4-BE49-F238E27FC236}">
                <a16:creationId xmlns:a16="http://schemas.microsoft.com/office/drawing/2014/main" id="{1A6EF9F5-2E97-A0F7-8B12-86313859A772}"/>
              </a:ext>
            </a:extLst>
          </p:cNvPr>
          <p:cNvGrpSpPr/>
          <p:nvPr/>
        </p:nvGrpSpPr>
        <p:grpSpPr>
          <a:xfrm rot="600000">
            <a:off x="6119765" y="2631776"/>
            <a:ext cx="118327" cy="776918"/>
            <a:chOff x="5892731" y="2200548"/>
            <a:chExt cx="332640" cy="1086480"/>
          </a:xfrm>
        </p:grpSpPr>
        <mc:AlternateContent xmlns:mc="http://schemas.openxmlformats.org/markup-compatibility/2006" xmlns:p14="http://schemas.microsoft.com/office/powerpoint/2010/main">
          <mc:Choice Requires="p14">
            <p:contentPart p14:bwMode="auto" r:id="rId18">
              <p14:nvContentPartPr>
                <p14:cNvPr id="27" name="Freihand 26">
                  <a:extLst>
                    <a:ext uri="{FF2B5EF4-FFF2-40B4-BE49-F238E27FC236}">
                      <a16:creationId xmlns:a16="http://schemas.microsoft.com/office/drawing/2014/main" id="{8060E814-9B07-4D24-744B-5B38C71E4781}"/>
                    </a:ext>
                  </a:extLst>
                </p14:cNvPr>
                <p14:cNvContentPartPr/>
                <p14:nvPr/>
              </p14:nvContentPartPr>
              <p14:xfrm>
                <a:off x="5902451" y="2232228"/>
                <a:ext cx="322920" cy="1054800"/>
              </p14:xfrm>
            </p:contentPart>
          </mc:Choice>
          <mc:Fallback xmlns="">
            <p:pic>
              <p:nvPicPr>
                <p:cNvPr id="27" name="Freihand 26">
                  <a:extLst>
                    <a:ext uri="{FF2B5EF4-FFF2-40B4-BE49-F238E27FC236}">
                      <a16:creationId xmlns:a16="http://schemas.microsoft.com/office/drawing/2014/main" id="{8060E814-9B07-4D24-744B-5B38C71E4781}"/>
                    </a:ext>
                  </a:extLst>
                </p:cNvPr>
                <p:cNvPicPr/>
                <p:nvPr/>
              </p:nvPicPr>
              <p:blipFill>
                <a:blip r:embed="rId19"/>
                <a:stretch>
                  <a:fillRect/>
                </a:stretch>
              </p:blipFill>
              <p:spPr>
                <a:xfrm>
                  <a:off x="5801222" y="2181880"/>
                  <a:ext cx="524365" cy="1154993"/>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8" name="Freihand 27">
                  <a:extLst>
                    <a:ext uri="{FF2B5EF4-FFF2-40B4-BE49-F238E27FC236}">
                      <a16:creationId xmlns:a16="http://schemas.microsoft.com/office/drawing/2014/main" id="{BBA56689-8B54-2850-346F-601D3F92F09E}"/>
                    </a:ext>
                  </a:extLst>
                </p14:cNvPr>
                <p14:cNvContentPartPr/>
                <p14:nvPr/>
              </p14:nvContentPartPr>
              <p14:xfrm>
                <a:off x="5892731" y="2200548"/>
                <a:ext cx="3240" cy="10080"/>
              </p14:xfrm>
            </p:contentPart>
          </mc:Choice>
          <mc:Fallback xmlns="">
            <p:pic>
              <p:nvPicPr>
                <p:cNvPr id="28" name="Freihand 27">
                  <a:extLst>
                    <a:ext uri="{FF2B5EF4-FFF2-40B4-BE49-F238E27FC236}">
                      <a16:creationId xmlns:a16="http://schemas.microsoft.com/office/drawing/2014/main" id="{BBA56689-8B54-2850-346F-601D3F92F09E}"/>
                    </a:ext>
                  </a:extLst>
                </p:cNvPr>
                <p:cNvPicPr/>
                <p:nvPr/>
              </p:nvPicPr>
              <p:blipFill>
                <a:blip r:embed="rId21"/>
                <a:stretch>
                  <a:fillRect/>
                </a:stretch>
              </p:blipFill>
              <p:spPr>
                <a:xfrm>
                  <a:off x="5811731" y="2150148"/>
                  <a:ext cx="164430" cy="11037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30" name="Freihand 29">
                <a:extLst>
                  <a:ext uri="{FF2B5EF4-FFF2-40B4-BE49-F238E27FC236}">
                    <a16:creationId xmlns:a16="http://schemas.microsoft.com/office/drawing/2014/main" id="{35661128-0F5D-5930-BC9A-9CF2E862A1F9}"/>
                  </a:ext>
                </a:extLst>
              </p14:cNvPr>
              <p14:cNvContentPartPr/>
              <p14:nvPr/>
            </p14:nvContentPartPr>
            <p14:xfrm>
              <a:off x="3374055" y="2397265"/>
              <a:ext cx="30600" cy="864360"/>
            </p14:xfrm>
          </p:contentPart>
        </mc:Choice>
        <mc:Fallback xmlns="">
          <p:pic>
            <p:nvPicPr>
              <p:cNvPr id="30" name="Freihand 29">
                <a:extLst>
                  <a:ext uri="{FF2B5EF4-FFF2-40B4-BE49-F238E27FC236}">
                    <a16:creationId xmlns:a16="http://schemas.microsoft.com/office/drawing/2014/main" id="{35661128-0F5D-5930-BC9A-9CF2E862A1F9}"/>
                  </a:ext>
                </a:extLst>
              </p:cNvPr>
              <p:cNvPicPr/>
              <p:nvPr/>
            </p:nvPicPr>
            <p:blipFill>
              <a:blip r:embed="rId23"/>
              <a:stretch>
                <a:fillRect/>
              </a:stretch>
            </p:blipFill>
            <p:spPr>
              <a:xfrm>
                <a:off x="3338055" y="2361265"/>
                <a:ext cx="102240" cy="93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1" name="Freihand 30">
                <a:extLst>
                  <a:ext uri="{FF2B5EF4-FFF2-40B4-BE49-F238E27FC236}">
                    <a16:creationId xmlns:a16="http://schemas.microsoft.com/office/drawing/2014/main" id="{94DEF965-C76A-E02E-7571-CBA6C5E34F0C}"/>
                  </a:ext>
                </a:extLst>
              </p14:cNvPr>
              <p14:cNvContentPartPr/>
              <p14:nvPr/>
            </p14:nvContentPartPr>
            <p14:xfrm>
              <a:off x="8053234" y="2270452"/>
              <a:ext cx="853920" cy="135360"/>
            </p14:xfrm>
          </p:contentPart>
        </mc:Choice>
        <mc:Fallback xmlns="">
          <p:pic>
            <p:nvPicPr>
              <p:cNvPr id="31" name="Freihand 30">
                <a:extLst>
                  <a:ext uri="{FF2B5EF4-FFF2-40B4-BE49-F238E27FC236}">
                    <a16:creationId xmlns:a16="http://schemas.microsoft.com/office/drawing/2014/main" id="{94DEF965-C76A-E02E-7571-CBA6C5E34F0C}"/>
                  </a:ext>
                </a:extLst>
              </p:cNvPr>
              <p:cNvPicPr/>
              <p:nvPr/>
            </p:nvPicPr>
            <p:blipFill>
              <a:blip r:embed="rId25"/>
              <a:stretch>
                <a:fillRect/>
              </a:stretch>
            </p:blipFill>
            <p:spPr>
              <a:xfrm>
                <a:off x="8017234" y="2234452"/>
                <a:ext cx="92556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2" name="Freihand 31">
                <a:extLst>
                  <a:ext uri="{FF2B5EF4-FFF2-40B4-BE49-F238E27FC236}">
                    <a16:creationId xmlns:a16="http://schemas.microsoft.com/office/drawing/2014/main" id="{C222E29C-5C9B-A0A9-8EC2-8529CF11C763}"/>
                  </a:ext>
                </a:extLst>
              </p14:cNvPr>
              <p14:cNvContentPartPr/>
              <p14:nvPr/>
            </p14:nvContentPartPr>
            <p14:xfrm>
              <a:off x="9629542" y="2262197"/>
              <a:ext cx="852251" cy="54530"/>
            </p14:xfrm>
          </p:contentPart>
        </mc:Choice>
        <mc:Fallback xmlns="">
          <p:pic>
            <p:nvPicPr>
              <p:cNvPr id="32" name="Freihand 31">
                <a:extLst>
                  <a:ext uri="{FF2B5EF4-FFF2-40B4-BE49-F238E27FC236}">
                    <a16:creationId xmlns:a16="http://schemas.microsoft.com/office/drawing/2014/main" id="{C222E29C-5C9B-A0A9-8EC2-8529CF11C763}"/>
                  </a:ext>
                </a:extLst>
              </p:cNvPr>
              <p:cNvPicPr/>
              <p:nvPr/>
            </p:nvPicPr>
            <p:blipFill>
              <a:blip r:embed="rId27"/>
              <a:stretch>
                <a:fillRect/>
              </a:stretch>
            </p:blipFill>
            <p:spPr>
              <a:xfrm>
                <a:off x="9593536" y="2226322"/>
                <a:ext cx="923902" cy="125921"/>
              </a:xfrm>
              <a:prstGeom prst="rect">
                <a:avLst/>
              </a:prstGeom>
            </p:spPr>
          </p:pic>
        </mc:Fallback>
      </mc:AlternateContent>
      <p:sp>
        <p:nvSpPr>
          <p:cNvPr id="2" name="Textfeld 1">
            <a:extLst>
              <a:ext uri="{FF2B5EF4-FFF2-40B4-BE49-F238E27FC236}">
                <a16:creationId xmlns:a16="http://schemas.microsoft.com/office/drawing/2014/main" id="{1D9B1503-98CF-50C8-CEF8-ECF84A900862}"/>
              </a:ext>
            </a:extLst>
          </p:cNvPr>
          <p:cNvSpPr txBox="1"/>
          <p:nvPr/>
        </p:nvSpPr>
        <p:spPr>
          <a:xfrm>
            <a:off x="758910" y="5740287"/>
            <a:ext cx="88749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de-DE" dirty="0">
                <a:cs typeface="Arial"/>
              </a:rPr>
              <a:t>Blauäugige Katze, Frank Schulenburg, </a:t>
            </a:r>
            <a:r>
              <a:rPr lang="de-DE" dirty="0">
                <a:cs typeface="Arial"/>
                <a:hlinkClick r:id="rId28"/>
              </a:rPr>
              <a:t>CC BY SA 4.0</a:t>
            </a:r>
            <a:r>
              <a:rPr lang="de-DE" dirty="0">
                <a:cs typeface="Arial"/>
              </a:rPr>
              <a:t>, </a:t>
            </a:r>
            <a:r>
              <a:rPr lang="de-DE" dirty="0">
                <a:ea typeface="+mn-lt"/>
                <a:cs typeface="+mn-lt"/>
              </a:rPr>
              <a:t>via </a:t>
            </a:r>
            <a:r>
              <a:rPr lang="de-DE" dirty="0">
                <a:ea typeface="+mn-lt"/>
                <a:cs typeface="+mn-lt"/>
                <a:hlinkClick r:id="rId29"/>
              </a:rPr>
              <a:t>Wikimedia</a:t>
            </a:r>
          </a:p>
          <a:p>
            <a:pPr marL="342900" indent="-342900">
              <a:buAutoNum type="arabicPeriod"/>
            </a:pPr>
            <a:r>
              <a:rPr lang="de-DE" dirty="0">
                <a:cs typeface="Arial"/>
              </a:rPr>
              <a:t>Akita Inu, </a:t>
            </a:r>
            <a:r>
              <a:rPr lang="de-DE" err="1">
                <a:cs typeface="Arial"/>
              </a:rPr>
              <a:t>Biser</a:t>
            </a:r>
            <a:r>
              <a:rPr lang="de-DE" dirty="0">
                <a:cs typeface="Arial"/>
              </a:rPr>
              <a:t> </a:t>
            </a:r>
            <a:r>
              <a:rPr lang="de-DE" err="1">
                <a:cs typeface="Arial"/>
              </a:rPr>
              <a:t>Yanes</a:t>
            </a:r>
            <a:r>
              <a:rPr lang="de-DE" dirty="0">
                <a:cs typeface="Arial"/>
              </a:rPr>
              <a:t>, </a:t>
            </a:r>
            <a:r>
              <a:rPr lang="de-DE" dirty="0">
                <a:cs typeface="Arial"/>
                <a:hlinkClick r:id="rId28"/>
              </a:rPr>
              <a:t>CC BY SA 4.0</a:t>
            </a:r>
            <a:r>
              <a:rPr lang="de-DE" dirty="0">
                <a:cs typeface="Arial"/>
              </a:rPr>
              <a:t>, via </a:t>
            </a:r>
            <a:r>
              <a:rPr lang="de-DE" dirty="0">
                <a:cs typeface="Arial"/>
                <a:hlinkClick r:id="rId30"/>
              </a:rPr>
              <a:t>Wikimedia</a:t>
            </a:r>
          </a:p>
          <a:p>
            <a:pPr marL="342900" indent="-342900">
              <a:buAutoNum type="arabicPeriod"/>
            </a:pPr>
            <a:r>
              <a:rPr lang="de-DE" dirty="0">
                <a:cs typeface="Arial"/>
              </a:rPr>
              <a:t>Katze Luns, </a:t>
            </a:r>
            <a:r>
              <a:rPr lang="de-DE" dirty="0" err="1">
                <a:cs typeface="Arial"/>
              </a:rPr>
              <a:t>AlexxPhoto</a:t>
            </a:r>
            <a:r>
              <a:rPr lang="de-DE" dirty="0">
                <a:cs typeface="Arial"/>
              </a:rPr>
              <a:t>, </a:t>
            </a:r>
            <a:r>
              <a:rPr lang="de-DE" dirty="0">
                <a:cs typeface="Arial"/>
                <a:hlinkClick r:id="rId28"/>
              </a:rPr>
              <a:t>CC BY SA 4.0</a:t>
            </a:r>
            <a:r>
              <a:rPr lang="de-DE" dirty="0">
                <a:cs typeface="Arial"/>
              </a:rPr>
              <a:t>, via </a:t>
            </a:r>
            <a:r>
              <a:rPr lang="de-DE" dirty="0">
                <a:cs typeface="Arial"/>
                <a:hlinkClick r:id="rId31"/>
              </a:rPr>
              <a:t>Wikimedia</a:t>
            </a:r>
            <a:endParaRPr lang="en-US">
              <a:latin typeface="Calibri"/>
              <a:ea typeface="Calibri"/>
              <a:cs typeface="Calibri"/>
              <a:hlinkClick r:id="rId31"/>
            </a:endParaRPr>
          </a:p>
          <a:p>
            <a:pPr marL="342900" indent="-342900">
              <a:buAutoNum type="arabicPeriod"/>
            </a:pPr>
            <a:endParaRPr lang="de-DE" dirty="0">
              <a:cs typeface="Arial"/>
            </a:endParaRPr>
          </a:p>
        </p:txBody>
      </p:sp>
    </p:spTree>
    <p:extLst>
      <p:ext uri="{BB962C8B-B14F-4D97-AF65-F5344CB8AC3E}">
        <p14:creationId xmlns:p14="http://schemas.microsoft.com/office/powerpoint/2010/main" val="256568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F2169-F717-7736-624F-89B700DB17BD}"/>
            </a:ext>
          </a:extLst>
        </p:cNvPr>
        <p:cNvGrpSpPr/>
        <p:nvPr/>
      </p:nvGrpSpPr>
      <p:grpSpPr>
        <a:xfrm>
          <a:off x="0" y="0"/>
          <a:ext cx="0" cy="0"/>
          <a:chOff x="0" y="0"/>
          <a:chExt cx="0" cy="0"/>
        </a:xfrm>
      </p:grpSpPr>
      <p:sp>
        <p:nvSpPr>
          <p:cNvPr id="6" name="Pfeil: nach rechts 11">
            <a:extLst>
              <a:ext uri="{FF2B5EF4-FFF2-40B4-BE49-F238E27FC236}">
                <a16:creationId xmlns:a16="http://schemas.microsoft.com/office/drawing/2014/main" id="{2E294A03-8708-B567-7A73-FC9817E78730}"/>
              </a:ext>
            </a:extLst>
          </p:cNvPr>
          <p:cNvSpPr/>
          <p:nvPr/>
        </p:nvSpPr>
        <p:spPr>
          <a:xfrm>
            <a:off x="4570811" y="1834922"/>
            <a:ext cx="3050383" cy="800100"/>
          </a:xfrm>
          <a:custGeom>
            <a:avLst>
              <a:gd name="f0" fmla="val 1876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548235"/>
          </a:solid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0" i="0" u="none" strike="noStrike" kern="1200" cap="none" spc="0" baseline="0">
                <a:solidFill>
                  <a:srgbClr val="FFFFFF"/>
                </a:solidFill>
                <a:uFillTx/>
                <a:latin typeface="Calibri"/>
              </a:rPr>
              <a:t>Algorithmus</a:t>
            </a:r>
          </a:p>
        </p:txBody>
      </p:sp>
      <p:sp>
        <p:nvSpPr>
          <p:cNvPr id="12" name="Ellipse 12">
            <a:extLst>
              <a:ext uri="{FF2B5EF4-FFF2-40B4-BE49-F238E27FC236}">
                <a16:creationId xmlns:a16="http://schemas.microsoft.com/office/drawing/2014/main" id="{5A815A52-F019-D01E-6A55-2B86001FBEEE}"/>
              </a:ext>
            </a:extLst>
          </p:cNvPr>
          <p:cNvSpPr/>
          <p:nvPr/>
        </p:nvSpPr>
        <p:spPr>
          <a:xfrm>
            <a:off x="1323967" y="1592854"/>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7C7C7C"/>
          </a:solidFill>
          <a:ln w="12701"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FFFFFF"/>
                </a:solidFill>
                <a:uFillTx/>
                <a:latin typeface="Calibri"/>
              </a:rPr>
              <a:t>Input </a:t>
            </a:r>
          </a:p>
        </p:txBody>
      </p:sp>
      <p:sp>
        <p:nvSpPr>
          <p:cNvPr id="13" name="Ellipse 14">
            <a:extLst>
              <a:ext uri="{FF2B5EF4-FFF2-40B4-BE49-F238E27FC236}">
                <a16:creationId xmlns:a16="http://schemas.microsoft.com/office/drawing/2014/main" id="{2D1EDEE2-5B0D-B1E0-CCC8-58BBA5D6653A}"/>
              </a:ext>
            </a:extLst>
          </p:cNvPr>
          <p:cNvSpPr/>
          <p:nvPr/>
        </p:nvSpPr>
        <p:spPr>
          <a:xfrm>
            <a:off x="8039103" y="1599171"/>
            <a:ext cx="2828925" cy="12715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C55A11"/>
          </a:solidFill>
          <a:ln w="6345" cap="flat">
            <a:solidFill>
              <a:schemeClr val="tx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400" b="0" i="0" u="none" strike="noStrike" kern="1200" cap="none" spc="0" baseline="0">
                <a:solidFill>
                  <a:srgbClr val="000000"/>
                </a:solidFill>
                <a:uFillTx/>
                <a:latin typeface="Calibri"/>
              </a:rPr>
              <a:t>Output</a:t>
            </a:r>
            <a:r>
              <a:rPr lang="de-DE" sz="1800" b="0" i="0" u="none" strike="noStrike" kern="1200" cap="none" spc="0" baseline="0">
                <a:solidFill>
                  <a:srgbClr val="000000"/>
                </a:solidFill>
                <a:uFillTx/>
                <a:latin typeface="Calibri"/>
              </a:rPr>
              <a:t> </a:t>
            </a:r>
          </a:p>
        </p:txBody>
      </p:sp>
      <p:sp>
        <p:nvSpPr>
          <p:cNvPr id="18" name="Textfeld 17">
            <a:extLst>
              <a:ext uri="{FF2B5EF4-FFF2-40B4-BE49-F238E27FC236}">
                <a16:creationId xmlns:a16="http://schemas.microsoft.com/office/drawing/2014/main" id="{ABCA5FA7-75B2-EB56-A243-3D79E4083956}"/>
              </a:ext>
            </a:extLst>
          </p:cNvPr>
          <p:cNvSpPr txBox="1"/>
          <p:nvPr/>
        </p:nvSpPr>
        <p:spPr>
          <a:xfrm>
            <a:off x="1773670" y="4223984"/>
            <a:ext cx="932133" cy="369332"/>
          </a:xfrm>
          <a:prstGeom prst="rect">
            <a:avLst/>
          </a:prstGeom>
          <a:noFill/>
        </p:spPr>
        <p:txBody>
          <a:bodyPr wrap="square" rtlCol="0">
            <a:spAutoFit/>
          </a:bodyPr>
          <a:lstStyle/>
          <a:p>
            <a:r>
              <a:rPr lang="de-DE" dirty="0"/>
              <a:t>Katze</a:t>
            </a:r>
          </a:p>
        </p:txBody>
      </p:sp>
      <p:sp>
        <p:nvSpPr>
          <p:cNvPr id="21" name="Textfeld 20">
            <a:extLst>
              <a:ext uri="{FF2B5EF4-FFF2-40B4-BE49-F238E27FC236}">
                <a16:creationId xmlns:a16="http://schemas.microsoft.com/office/drawing/2014/main" id="{5004FED1-67B2-7D04-40B3-9DAA9EEBE5E4}"/>
              </a:ext>
            </a:extLst>
          </p:cNvPr>
          <p:cNvSpPr txBox="1"/>
          <p:nvPr/>
        </p:nvSpPr>
        <p:spPr>
          <a:xfrm>
            <a:off x="2628783" y="4223984"/>
            <a:ext cx="1064111" cy="369332"/>
          </a:xfrm>
          <a:prstGeom prst="rect">
            <a:avLst/>
          </a:prstGeom>
          <a:noFill/>
        </p:spPr>
        <p:txBody>
          <a:bodyPr wrap="square" rtlCol="0">
            <a:spAutoFit/>
          </a:bodyPr>
          <a:lstStyle/>
          <a:p>
            <a:r>
              <a:rPr lang="de-DE" dirty="0"/>
              <a:t>Hund</a:t>
            </a:r>
          </a:p>
        </p:txBody>
      </p:sp>
      <p:sp>
        <p:nvSpPr>
          <p:cNvPr id="22" name="Textfeld 21">
            <a:extLst>
              <a:ext uri="{FF2B5EF4-FFF2-40B4-BE49-F238E27FC236}">
                <a16:creationId xmlns:a16="http://schemas.microsoft.com/office/drawing/2014/main" id="{DE83F664-7A69-882C-B2B0-0CDCFD3874D5}"/>
              </a:ext>
            </a:extLst>
          </p:cNvPr>
          <p:cNvSpPr txBox="1"/>
          <p:nvPr/>
        </p:nvSpPr>
        <p:spPr>
          <a:xfrm rot="16200000">
            <a:off x="851756" y="3702438"/>
            <a:ext cx="1009635" cy="369332"/>
          </a:xfrm>
          <a:prstGeom prst="rect">
            <a:avLst/>
          </a:prstGeom>
          <a:noFill/>
        </p:spPr>
        <p:txBody>
          <a:bodyPr wrap="none" rtlCol="0">
            <a:spAutoFit/>
          </a:bodyPr>
          <a:lstStyle/>
          <a:p>
            <a:r>
              <a:rPr lang="de-DE" dirty="0"/>
              <a:t>Training</a:t>
            </a:r>
          </a:p>
        </p:txBody>
      </p:sp>
      <p:pic>
        <p:nvPicPr>
          <p:cNvPr id="24" name="Grafik 23" descr="Ein Bild, das Farbigkeit, Kreis, Screenshot enthält.&#10;&#10;Automatisch generierte Beschreibung">
            <a:hlinkClick r:id="rId3"/>
            <a:extLst>
              <a:ext uri="{FF2B5EF4-FFF2-40B4-BE49-F238E27FC236}">
                <a16:creationId xmlns:a16="http://schemas.microsoft.com/office/drawing/2014/main" id="{64B8354A-44C8-3E27-A2D8-CA4BD6323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8684" y="3714906"/>
            <a:ext cx="2174631" cy="1756820"/>
          </a:xfrm>
          <a:prstGeom prst="rect">
            <a:avLst/>
          </a:prstGeom>
        </p:spPr>
      </p:pic>
      <p:sp>
        <p:nvSpPr>
          <p:cNvPr id="28" name="Textfeld 27">
            <a:extLst>
              <a:ext uri="{FF2B5EF4-FFF2-40B4-BE49-F238E27FC236}">
                <a16:creationId xmlns:a16="http://schemas.microsoft.com/office/drawing/2014/main" id="{28B0AF39-26A7-8064-E747-BEF44BB3C367}"/>
              </a:ext>
            </a:extLst>
          </p:cNvPr>
          <p:cNvSpPr txBox="1"/>
          <p:nvPr/>
        </p:nvSpPr>
        <p:spPr>
          <a:xfrm rot="16200000">
            <a:off x="1052612" y="5215554"/>
            <a:ext cx="607923" cy="369332"/>
          </a:xfrm>
          <a:prstGeom prst="rect">
            <a:avLst/>
          </a:prstGeom>
          <a:noFill/>
        </p:spPr>
        <p:txBody>
          <a:bodyPr wrap="none" rtlCol="0">
            <a:spAutoFit/>
          </a:bodyPr>
          <a:lstStyle/>
          <a:p>
            <a:r>
              <a:rPr lang="de-DE" dirty="0"/>
              <a:t>Test</a:t>
            </a:r>
          </a:p>
        </p:txBody>
      </p:sp>
      <p:sp>
        <p:nvSpPr>
          <p:cNvPr id="29" name="Textfeld 28">
            <a:extLst>
              <a:ext uri="{FF2B5EF4-FFF2-40B4-BE49-F238E27FC236}">
                <a16:creationId xmlns:a16="http://schemas.microsoft.com/office/drawing/2014/main" id="{74AB7BA2-44AA-E45B-EF97-1A6E7F0DF15A}"/>
              </a:ext>
            </a:extLst>
          </p:cNvPr>
          <p:cNvSpPr txBox="1"/>
          <p:nvPr/>
        </p:nvSpPr>
        <p:spPr>
          <a:xfrm>
            <a:off x="9170436" y="4408650"/>
            <a:ext cx="774571" cy="369332"/>
          </a:xfrm>
          <a:prstGeom prst="rect">
            <a:avLst/>
          </a:prstGeom>
          <a:noFill/>
        </p:spPr>
        <p:txBody>
          <a:bodyPr wrap="none" rtlCol="0">
            <a:spAutoFit/>
          </a:bodyPr>
          <a:lstStyle/>
          <a:p>
            <a:r>
              <a:rPr lang="de-DE" dirty="0"/>
              <a:t>Katze</a:t>
            </a:r>
          </a:p>
        </p:txBody>
      </p:sp>
      <p:pic>
        <p:nvPicPr>
          <p:cNvPr id="2" name="Grafik 1" descr="Ein Bild, das Säugetier, Katze, Hauskatze, Kleine bis mittelgroße Katzen enthält.&#10;&#10;KI-generierte Inhalte können fehlerhaft sein.">
            <a:extLst>
              <a:ext uri="{FF2B5EF4-FFF2-40B4-BE49-F238E27FC236}">
                <a16:creationId xmlns:a16="http://schemas.microsoft.com/office/drawing/2014/main" id="{DE919991-A503-95F5-325B-6BF7F6622754}"/>
              </a:ext>
            </a:extLst>
          </p:cNvPr>
          <p:cNvPicPr>
            <a:picLocks noChangeAspect="1"/>
          </p:cNvPicPr>
          <p:nvPr/>
        </p:nvPicPr>
        <p:blipFill rotWithShape="1">
          <a:blip r:embed="rId5"/>
          <a:srcRect l="1120" r="1120"/>
          <a:stretch/>
        </p:blipFill>
        <p:spPr>
          <a:xfrm>
            <a:off x="1792362" y="3303183"/>
            <a:ext cx="720206" cy="920801"/>
          </a:xfrm>
          <a:prstGeom prst="rect">
            <a:avLst/>
          </a:prstGeom>
        </p:spPr>
      </p:pic>
      <p:pic>
        <p:nvPicPr>
          <p:cNvPr id="3" name="Grafik 2" descr="Ein Bild, das Säugetier, Hunderasse, Haustier, draußen enthält.&#10;&#10;KI-generierte Inhalte können fehlerhaft sein.">
            <a:extLst>
              <a:ext uri="{FF2B5EF4-FFF2-40B4-BE49-F238E27FC236}">
                <a16:creationId xmlns:a16="http://schemas.microsoft.com/office/drawing/2014/main" id="{F69E487E-C30A-6846-DC64-4CD297F5D26D}"/>
              </a:ext>
            </a:extLst>
          </p:cNvPr>
          <p:cNvPicPr>
            <a:picLocks noChangeAspect="1"/>
          </p:cNvPicPr>
          <p:nvPr/>
        </p:nvPicPr>
        <p:blipFill rotWithShape="1">
          <a:blip r:embed="rId6"/>
          <a:srcRect l="16808" r="16808"/>
          <a:stretch/>
        </p:blipFill>
        <p:spPr>
          <a:xfrm>
            <a:off x="2702078" y="3286629"/>
            <a:ext cx="932132" cy="937355"/>
          </a:xfrm>
          <a:prstGeom prst="rect">
            <a:avLst/>
          </a:prstGeom>
        </p:spPr>
      </p:pic>
      <p:pic>
        <p:nvPicPr>
          <p:cNvPr id="4" name="Grafik 3" descr="Ein Bild, das Säugetier, Katze, Hauskatze, Kleine bis mittelgroße Katzen enthält.&#10;&#10;KI-generierte Inhalte können fehlerhaft sein.">
            <a:extLst>
              <a:ext uri="{FF2B5EF4-FFF2-40B4-BE49-F238E27FC236}">
                <a16:creationId xmlns:a16="http://schemas.microsoft.com/office/drawing/2014/main" id="{56BB925A-2A91-AAE3-434A-CD4D69DCEABD}"/>
              </a:ext>
            </a:extLst>
          </p:cNvPr>
          <p:cNvPicPr>
            <a:picLocks noChangeAspect="1"/>
          </p:cNvPicPr>
          <p:nvPr/>
        </p:nvPicPr>
        <p:blipFill rotWithShape="1">
          <a:blip r:embed="rId7"/>
          <a:srcRect l="4202" t="-2211" r="-5042" b="10949"/>
          <a:stretch>
            <a:fillRect/>
          </a:stretch>
        </p:blipFill>
        <p:spPr>
          <a:xfrm>
            <a:off x="2244259" y="4786760"/>
            <a:ext cx="916907" cy="1083987"/>
          </a:xfrm>
          <a:prstGeom prst="rect">
            <a:avLst/>
          </a:prstGeom>
        </p:spPr>
      </p:pic>
    </p:spTree>
    <p:extLst>
      <p:ext uri="{BB962C8B-B14F-4D97-AF65-F5344CB8AC3E}">
        <p14:creationId xmlns:p14="http://schemas.microsoft.com/office/powerpoint/2010/main" val="264077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F2C30AB-7F2B-5116-0AEC-2484B047EBD8}"/>
              </a:ext>
            </a:extLst>
          </p:cNvPr>
          <p:cNvSpPr>
            <a:spLocks noGrp="1"/>
          </p:cNvSpPr>
          <p:nvPr>
            <p:ph sz="quarter" idx="10"/>
          </p:nvPr>
        </p:nvSpPr>
        <p:spPr>
          <a:xfrm>
            <a:off x="2472135" y="298643"/>
            <a:ext cx="2878746" cy="325507"/>
          </a:xfrm>
        </p:spPr>
        <p:txBody>
          <a:bodyPr/>
          <a:lstStyle/>
          <a:p>
            <a:r>
              <a:rPr lang="de-DE"/>
              <a:t>Bilderkennung</a:t>
            </a:r>
          </a:p>
        </p:txBody>
      </p:sp>
      <p:sp>
        <p:nvSpPr>
          <p:cNvPr id="4" name="Rechteck 3">
            <a:extLst>
              <a:ext uri="{FF2B5EF4-FFF2-40B4-BE49-F238E27FC236}">
                <a16:creationId xmlns:a16="http://schemas.microsoft.com/office/drawing/2014/main" id="{E0677438-0A30-7E4C-0AA1-0B8DD834D20E}"/>
              </a:ext>
            </a:extLst>
          </p:cNvPr>
          <p:cNvSpPr/>
          <p:nvPr/>
        </p:nvSpPr>
        <p:spPr>
          <a:xfrm>
            <a:off x="3246120" y="1496919"/>
            <a:ext cx="403860" cy="3924330"/>
          </a:xfrm>
          <a:prstGeom prst="rect">
            <a:avLst/>
          </a:prstGeom>
          <a:solidFill>
            <a:srgbClr val="2C9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EB10E28-7317-9E10-C90A-73E7D3EB99D9}"/>
              </a:ext>
            </a:extLst>
          </p:cNvPr>
          <p:cNvSpPr/>
          <p:nvPr/>
        </p:nvSpPr>
        <p:spPr>
          <a:xfrm>
            <a:off x="4069080" y="1853310"/>
            <a:ext cx="403860" cy="3567939"/>
          </a:xfrm>
          <a:prstGeom prst="rect">
            <a:avLst/>
          </a:prstGeom>
          <a:solidFill>
            <a:srgbClr val="2C9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r Verbinder 5">
            <a:extLst>
              <a:ext uri="{FF2B5EF4-FFF2-40B4-BE49-F238E27FC236}">
                <a16:creationId xmlns:a16="http://schemas.microsoft.com/office/drawing/2014/main" id="{635FB235-1295-7EE9-36A5-2DDFA3EDBADB}"/>
              </a:ext>
            </a:extLst>
          </p:cNvPr>
          <p:cNvCxnSpPr>
            <a:cxnSpLocks/>
          </p:cNvCxnSpPr>
          <p:nvPr/>
        </p:nvCxnSpPr>
        <p:spPr>
          <a:xfrm>
            <a:off x="3028119" y="5421252"/>
            <a:ext cx="6656901"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hteck 6">
            <a:extLst>
              <a:ext uri="{FF2B5EF4-FFF2-40B4-BE49-F238E27FC236}">
                <a16:creationId xmlns:a16="http://schemas.microsoft.com/office/drawing/2014/main" id="{BB624C74-5A82-5986-B9E1-C9CC491249D5}"/>
              </a:ext>
            </a:extLst>
          </p:cNvPr>
          <p:cNvSpPr/>
          <p:nvPr/>
        </p:nvSpPr>
        <p:spPr>
          <a:xfrm>
            <a:off x="4907280" y="3151788"/>
            <a:ext cx="403860" cy="2262717"/>
          </a:xfrm>
          <a:prstGeom prst="rect">
            <a:avLst/>
          </a:prstGeom>
          <a:solidFill>
            <a:srgbClr val="2C9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47FE440C-3653-7A18-FB4F-8BDC873D50F4}"/>
              </a:ext>
            </a:extLst>
          </p:cNvPr>
          <p:cNvSpPr/>
          <p:nvPr/>
        </p:nvSpPr>
        <p:spPr>
          <a:xfrm>
            <a:off x="5745480" y="3805844"/>
            <a:ext cx="403860" cy="1608662"/>
          </a:xfrm>
          <a:prstGeom prst="rect">
            <a:avLst/>
          </a:prstGeom>
          <a:solidFill>
            <a:srgbClr val="2C9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2161510F-EF62-79BF-3BFB-2D230B84A527}"/>
              </a:ext>
            </a:extLst>
          </p:cNvPr>
          <p:cNvSpPr/>
          <p:nvPr/>
        </p:nvSpPr>
        <p:spPr>
          <a:xfrm>
            <a:off x="6564630" y="4508709"/>
            <a:ext cx="403860" cy="905796"/>
          </a:xfrm>
          <a:prstGeom prst="rect">
            <a:avLst/>
          </a:prstGeom>
          <a:solidFill>
            <a:srgbClr val="2C9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AC1306A6-78AE-6C4F-148B-E78926AE3FA7}"/>
              </a:ext>
            </a:extLst>
          </p:cNvPr>
          <p:cNvSpPr/>
          <p:nvPr/>
        </p:nvSpPr>
        <p:spPr>
          <a:xfrm>
            <a:off x="7396480" y="4942557"/>
            <a:ext cx="403860" cy="471948"/>
          </a:xfrm>
          <a:prstGeom prst="rect">
            <a:avLst/>
          </a:prstGeom>
          <a:solidFill>
            <a:srgbClr val="124A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585D5C67-2233-28FA-3BDA-B4B3B5FC69AF}"/>
              </a:ext>
            </a:extLst>
          </p:cNvPr>
          <p:cNvSpPr/>
          <p:nvPr/>
        </p:nvSpPr>
        <p:spPr>
          <a:xfrm>
            <a:off x="8225155" y="5018757"/>
            <a:ext cx="403860" cy="395748"/>
          </a:xfrm>
          <a:prstGeom prst="rect">
            <a:avLst/>
          </a:prstGeom>
          <a:solidFill>
            <a:srgbClr val="124A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BD71A8B-DCC5-719B-FE49-417F23E865B1}"/>
              </a:ext>
            </a:extLst>
          </p:cNvPr>
          <p:cNvSpPr/>
          <p:nvPr/>
        </p:nvSpPr>
        <p:spPr>
          <a:xfrm>
            <a:off x="9053830" y="5117182"/>
            <a:ext cx="403860" cy="297321"/>
          </a:xfrm>
          <a:prstGeom prst="rect">
            <a:avLst/>
          </a:prstGeom>
          <a:solidFill>
            <a:srgbClr val="124A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r Verbinder 12">
            <a:extLst>
              <a:ext uri="{FF2B5EF4-FFF2-40B4-BE49-F238E27FC236}">
                <a16:creationId xmlns:a16="http://schemas.microsoft.com/office/drawing/2014/main" id="{73F72A84-3FD0-A7E6-823E-B9B43E700E93}"/>
              </a:ext>
            </a:extLst>
          </p:cNvPr>
          <p:cNvCxnSpPr/>
          <p:nvPr/>
        </p:nvCxnSpPr>
        <p:spPr>
          <a:xfrm>
            <a:off x="3046407" y="4724006"/>
            <a:ext cx="6656901" cy="0"/>
          </a:xfrm>
          <a:prstGeom prst="line">
            <a:avLst/>
          </a:prstGeom>
          <a:ln w="38100">
            <a:solidFill>
              <a:srgbClr val="90CE9A"/>
            </a:solidFill>
          </a:ln>
        </p:spPr>
        <p:style>
          <a:lnRef idx="1">
            <a:schemeClr val="accent1"/>
          </a:lnRef>
          <a:fillRef idx="0">
            <a:schemeClr val="accent1"/>
          </a:fillRef>
          <a:effectRef idx="0">
            <a:schemeClr val="accent1"/>
          </a:effectRef>
          <a:fontRef idx="minor">
            <a:schemeClr val="tx1"/>
          </a:fontRef>
        </p:style>
      </p:cxnSp>
      <p:sp>
        <p:nvSpPr>
          <p:cNvPr id="14" name="Titel 1">
            <a:extLst>
              <a:ext uri="{FF2B5EF4-FFF2-40B4-BE49-F238E27FC236}">
                <a16:creationId xmlns:a16="http://schemas.microsoft.com/office/drawing/2014/main" id="{41B5E4F0-534C-1D88-9B56-485BD202ACE4}"/>
              </a:ext>
            </a:extLst>
          </p:cNvPr>
          <p:cNvSpPr txBox="1">
            <a:spLocks/>
          </p:cNvSpPr>
          <p:nvPr/>
        </p:nvSpPr>
        <p:spPr>
          <a:xfrm>
            <a:off x="6096000" y="5679031"/>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124A8B"/>
                </a:solidFill>
              </a:rPr>
              <a:t>Jahr</a:t>
            </a:r>
          </a:p>
        </p:txBody>
      </p:sp>
      <p:sp>
        <p:nvSpPr>
          <p:cNvPr id="15" name="Titel 1">
            <a:extLst>
              <a:ext uri="{FF2B5EF4-FFF2-40B4-BE49-F238E27FC236}">
                <a16:creationId xmlns:a16="http://schemas.microsoft.com/office/drawing/2014/main" id="{49B6263F-DEED-D1F2-018E-7B9217234AE2}"/>
              </a:ext>
            </a:extLst>
          </p:cNvPr>
          <p:cNvSpPr txBox="1">
            <a:spLocks/>
          </p:cNvSpPr>
          <p:nvPr/>
        </p:nvSpPr>
        <p:spPr>
          <a:xfrm>
            <a:off x="3142515" y="5425480"/>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2010</a:t>
            </a:r>
          </a:p>
        </p:txBody>
      </p:sp>
      <p:sp>
        <p:nvSpPr>
          <p:cNvPr id="16" name="Titel 1">
            <a:extLst>
              <a:ext uri="{FF2B5EF4-FFF2-40B4-BE49-F238E27FC236}">
                <a16:creationId xmlns:a16="http://schemas.microsoft.com/office/drawing/2014/main" id="{857BD967-EA9C-44AE-DD41-3175ACC46DB6}"/>
              </a:ext>
            </a:extLst>
          </p:cNvPr>
          <p:cNvSpPr txBox="1">
            <a:spLocks/>
          </p:cNvSpPr>
          <p:nvPr/>
        </p:nvSpPr>
        <p:spPr>
          <a:xfrm>
            <a:off x="3980321" y="5425431"/>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2011</a:t>
            </a:r>
          </a:p>
        </p:txBody>
      </p:sp>
      <p:sp>
        <p:nvSpPr>
          <p:cNvPr id="17" name="Titel 1">
            <a:extLst>
              <a:ext uri="{FF2B5EF4-FFF2-40B4-BE49-F238E27FC236}">
                <a16:creationId xmlns:a16="http://schemas.microsoft.com/office/drawing/2014/main" id="{8BB39327-1B12-3359-0964-2C967FBF36AC}"/>
              </a:ext>
            </a:extLst>
          </p:cNvPr>
          <p:cNvSpPr txBox="1">
            <a:spLocks/>
          </p:cNvSpPr>
          <p:nvPr/>
        </p:nvSpPr>
        <p:spPr>
          <a:xfrm>
            <a:off x="4813835" y="5422823"/>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2012</a:t>
            </a:r>
          </a:p>
        </p:txBody>
      </p:sp>
      <p:sp>
        <p:nvSpPr>
          <p:cNvPr id="18" name="Titel 1">
            <a:extLst>
              <a:ext uri="{FF2B5EF4-FFF2-40B4-BE49-F238E27FC236}">
                <a16:creationId xmlns:a16="http://schemas.microsoft.com/office/drawing/2014/main" id="{0BBF5CAE-F4D7-2030-328A-F73A4BF8698F}"/>
              </a:ext>
            </a:extLst>
          </p:cNvPr>
          <p:cNvSpPr txBox="1">
            <a:spLocks/>
          </p:cNvSpPr>
          <p:nvPr/>
        </p:nvSpPr>
        <p:spPr>
          <a:xfrm>
            <a:off x="5636795" y="5422823"/>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2013</a:t>
            </a:r>
          </a:p>
        </p:txBody>
      </p:sp>
      <p:sp>
        <p:nvSpPr>
          <p:cNvPr id="19" name="Titel 1">
            <a:extLst>
              <a:ext uri="{FF2B5EF4-FFF2-40B4-BE49-F238E27FC236}">
                <a16:creationId xmlns:a16="http://schemas.microsoft.com/office/drawing/2014/main" id="{FA28EF30-F86C-E440-2728-3813BB192CE5}"/>
              </a:ext>
            </a:extLst>
          </p:cNvPr>
          <p:cNvSpPr txBox="1">
            <a:spLocks/>
          </p:cNvSpPr>
          <p:nvPr/>
        </p:nvSpPr>
        <p:spPr>
          <a:xfrm>
            <a:off x="6482334" y="5427999"/>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2014</a:t>
            </a:r>
          </a:p>
        </p:txBody>
      </p:sp>
      <p:sp>
        <p:nvSpPr>
          <p:cNvPr id="20" name="Titel 1">
            <a:extLst>
              <a:ext uri="{FF2B5EF4-FFF2-40B4-BE49-F238E27FC236}">
                <a16:creationId xmlns:a16="http://schemas.microsoft.com/office/drawing/2014/main" id="{D055966C-758B-FB70-E95E-0919FEC5FF26}"/>
              </a:ext>
            </a:extLst>
          </p:cNvPr>
          <p:cNvSpPr txBox="1">
            <a:spLocks/>
          </p:cNvSpPr>
          <p:nvPr/>
        </p:nvSpPr>
        <p:spPr>
          <a:xfrm>
            <a:off x="7309471" y="5429333"/>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2015</a:t>
            </a:r>
          </a:p>
        </p:txBody>
      </p:sp>
      <p:sp>
        <p:nvSpPr>
          <p:cNvPr id="21" name="Titel 1">
            <a:extLst>
              <a:ext uri="{FF2B5EF4-FFF2-40B4-BE49-F238E27FC236}">
                <a16:creationId xmlns:a16="http://schemas.microsoft.com/office/drawing/2014/main" id="{14CD2040-C1E3-2E35-1CD7-25D416FEFA60}"/>
              </a:ext>
            </a:extLst>
          </p:cNvPr>
          <p:cNvSpPr txBox="1">
            <a:spLocks/>
          </p:cNvSpPr>
          <p:nvPr/>
        </p:nvSpPr>
        <p:spPr>
          <a:xfrm>
            <a:off x="8156815" y="5427388"/>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2016</a:t>
            </a:r>
          </a:p>
        </p:txBody>
      </p:sp>
      <p:sp>
        <p:nvSpPr>
          <p:cNvPr id="22" name="Titel 1">
            <a:extLst>
              <a:ext uri="{FF2B5EF4-FFF2-40B4-BE49-F238E27FC236}">
                <a16:creationId xmlns:a16="http://schemas.microsoft.com/office/drawing/2014/main" id="{B12A135C-14D1-3716-C28A-89B7B203773E}"/>
              </a:ext>
            </a:extLst>
          </p:cNvPr>
          <p:cNvSpPr txBox="1">
            <a:spLocks/>
          </p:cNvSpPr>
          <p:nvPr/>
        </p:nvSpPr>
        <p:spPr>
          <a:xfrm>
            <a:off x="8984460" y="5414503"/>
            <a:ext cx="82674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2017</a:t>
            </a:r>
          </a:p>
        </p:txBody>
      </p:sp>
      <p:sp>
        <p:nvSpPr>
          <p:cNvPr id="23" name="Titel 1">
            <a:extLst>
              <a:ext uri="{FF2B5EF4-FFF2-40B4-BE49-F238E27FC236}">
                <a16:creationId xmlns:a16="http://schemas.microsoft.com/office/drawing/2014/main" id="{0599A317-02C8-6C76-B55F-8D50C20FA405}"/>
              </a:ext>
            </a:extLst>
          </p:cNvPr>
          <p:cNvSpPr txBox="1">
            <a:spLocks/>
          </p:cNvSpPr>
          <p:nvPr/>
        </p:nvSpPr>
        <p:spPr>
          <a:xfrm>
            <a:off x="2782521" y="5221043"/>
            <a:ext cx="36803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0</a:t>
            </a:r>
          </a:p>
        </p:txBody>
      </p:sp>
      <p:sp>
        <p:nvSpPr>
          <p:cNvPr id="24" name="Titel 1">
            <a:extLst>
              <a:ext uri="{FF2B5EF4-FFF2-40B4-BE49-F238E27FC236}">
                <a16:creationId xmlns:a16="http://schemas.microsoft.com/office/drawing/2014/main" id="{3FFADAF4-A9B0-5C34-7E05-B76BA2521FF1}"/>
              </a:ext>
            </a:extLst>
          </p:cNvPr>
          <p:cNvSpPr txBox="1">
            <a:spLocks/>
          </p:cNvSpPr>
          <p:nvPr/>
        </p:nvSpPr>
        <p:spPr>
          <a:xfrm>
            <a:off x="2782521" y="4523324"/>
            <a:ext cx="368033"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5</a:t>
            </a:r>
          </a:p>
        </p:txBody>
      </p:sp>
      <p:sp>
        <p:nvSpPr>
          <p:cNvPr id="25" name="Titel 1">
            <a:extLst>
              <a:ext uri="{FF2B5EF4-FFF2-40B4-BE49-F238E27FC236}">
                <a16:creationId xmlns:a16="http://schemas.microsoft.com/office/drawing/2014/main" id="{052EB360-6953-E106-2827-843C496773D5}"/>
              </a:ext>
            </a:extLst>
          </p:cNvPr>
          <p:cNvSpPr txBox="1">
            <a:spLocks/>
          </p:cNvSpPr>
          <p:nvPr/>
        </p:nvSpPr>
        <p:spPr>
          <a:xfrm>
            <a:off x="2699172" y="3825608"/>
            <a:ext cx="451382"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10</a:t>
            </a:r>
          </a:p>
        </p:txBody>
      </p:sp>
      <p:sp>
        <p:nvSpPr>
          <p:cNvPr id="26" name="Titel 1">
            <a:extLst>
              <a:ext uri="{FF2B5EF4-FFF2-40B4-BE49-F238E27FC236}">
                <a16:creationId xmlns:a16="http://schemas.microsoft.com/office/drawing/2014/main" id="{FA794DFC-46D1-531E-2695-4909C71F554E}"/>
              </a:ext>
            </a:extLst>
          </p:cNvPr>
          <p:cNvSpPr txBox="1">
            <a:spLocks/>
          </p:cNvSpPr>
          <p:nvPr/>
        </p:nvSpPr>
        <p:spPr>
          <a:xfrm>
            <a:off x="2692821" y="3123964"/>
            <a:ext cx="449694"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15</a:t>
            </a:r>
          </a:p>
        </p:txBody>
      </p:sp>
      <p:sp>
        <p:nvSpPr>
          <p:cNvPr id="27" name="Titel 1">
            <a:extLst>
              <a:ext uri="{FF2B5EF4-FFF2-40B4-BE49-F238E27FC236}">
                <a16:creationId xmlns:a16="http://schemas.microsoft.com/office/drawing/2014/main" id="{97D44845-5A1B-EDA8-DD88-08A09669B83D}"/>
              </a:ext>
            </a:extLst>
          </p:cNvPr>
          <p:cNvSpPr txBox="1">
            <a:spLocks/>
          </p:cNvSpPr>
          <p:nvPr/>
        </p:nvSpPr>
        <p:spPr>
          <a:xfrm>
            <a:off x="2688029" y="2425691"/>
            <a:ext cx="543376"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20</a:t>
            </a:r>
          </a:p>
        </p:txBody>
      </p:sp>
      <p:sp>
        <p:nvSpPr>
          <p:cNvPr id="28" name="Titel 1">
            <a:extLst>
              <a:ext uri="{FF2B5EF4-FFF2-40B4-BE49-F238E27FC236}">
                <a16:creationId xmlns:a16="http://schemas.microsoft.com/office/drawing/2014/main" id="{FDB16FED-E584-E98C-2ADF-CC7F28864610}"/>
              </a:ext>
            </a:extLst>
          </p:cNvPr>
          <p:cNvSpPr txBox="1">
            <a:spLocks/>
          </p:cNvSpPr>
          <p:nvPr/>
        </p:nvSpPr>
        <p:spPr>
          <a:xfrm>
            <a:off x="2688028" y="1730742"/>
            <a:ext cx="462526"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25</a:t>
            </a:r>
          </a:p>
        </p:txBody>
      </p:sp>
      <p:sp>
        <p:nvSpPr>
          <p:cNvPr id="29" name="Titel 1">
            <a:extLst>
              <a:ext uri="{FF2B5EF4-FFF2-40B4-BE49-F238E27FC236}">
                <a16:creationId xmlns:a16="http://schemas.microsoft.com/office/drawing/2014/main" id="{446F1C60-8FEB-0D87-2C51-59D659624CAA}"/>
              </a:ext>
            </a:extLst>
          </p:cNvPr>
          <p:cNvSpPr txBox="1">
            <a:spLocks/>
          </p:cNvSpPr>
          <p:nvPr/>
        </p:nvSpPr>
        <p:spPr>
          <a:xfrm>
            <a:off x="2699172" y="1035793"/>
            <a:ext cx="462526" cy="4196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0083D3"/>
                </a:solidFill>
              </a:rPr>
              <a:t>30</a:t>
            </a:r>
          </a:p>
        </p:txBody>
      </p:sp>
      <p:sp>
        <p:nvSpPr>
          <p:cNvPr id="30" name="Titel 1">
            <a:extLst>
              <a:ext uri="{FF2B5EF4-FFF2-40B4-BE49-F238E27FC236}">
                <a16:creationId xmlns:a16="http://schemas.microsoft.com/office/drawing/2014/main" id="{AC21505D-796F-F658-E780-B652C925B659}"/>
              </a:ext>
            </a:extLst>
          </p:cNvPr>
          <p:cNvSpPr txBox="1">
            <a:spLocks/>
          </p:cNvSpPr>
          <p:nvPr/>
        </p:nvSpPr>
        <p:spPr>
          <a:xfrm>
            <a:off x="7955127" y="4284243"/>
            <a:ext cx="2467067" cy="5433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b="1">
                <a:solidFill>
                  <a:srgbClr val="90CE9A"/>
                </a:solidFill>
              </a:rPr>
              <a:t>Menschliche Leistung</a:t>
            </a:r>
            <a:endParaRPr lang="de-DE" sz="900" b="1">
              <a:solidFill>
                <a:srgbClr val="90CE9A"/>
              </a:solidFill>
            </a:endParaRPr>
          </a:p>
        </p:txBody>
      </p:sp>
      <p:sp>
        <p:nvSpPr>
          <p:cNvPr id="31" name="Titel 1">
            <a:extLst>
              <a:ext uri="{FF2B5EF4-FFF2-40B4-BE49-F238E27FC236}">
                <a16:creationId xmlns:a16="http://schemas.microsoft.com/office/drawing/2014/main" id="{841855A0-F7D6-7C8D-FE0A-8FB755E28A5B}"/>
              </a:ext>
            </a:extLst>
          </p:cNvPr>
          <p:cNvSpPr txBox="1">
            <a:spLocks/>
          </p:cNvSpPr>
          <p:nvPr/>
        </p:nvSpPr>
        <p:spPr>
          <a:xfrm rot="16200000">
            <a:off x="576221" y="3252202"/>
            <a:ext cx="3531835" cy="5433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800" b="1">
                <a:solidFill>
                  <a:srgbClr val="124A8B"/>
                </a:solidFill>
              </a:rPr>
              <a:t>Bilderkennung Fehlerrate (%)</a:t>
            </a:r>
            <a:endParaRPr lang="de-DE" sz="1000" b="1">
              <a:solidFill>
                <a:srgbClr val="124A8B"/>
              </a:solidFill>
            </a:endParaRPr>
          </a:p>
        </p:txBody>
      </p:sp>
      <p:cxnSp>
        <p:nvCxnSpPr>
          <p:cNvPr id="32" name="Gerader Verbinder 31">
            <a:extLst>
              <a:ext uri="{FF2B5EF4-FFF2-40B4-BE49-F238E27FC236}">
                <a16:creationId xmlns:a16="http://schemas.microsoft.com/office/drawing/2014/main" id="{5AD7F837-B1A4-2189-3960-9AB1C8420C32}"/>
              </a:ext>
            </a:extLst>
          </p:cNvPr>
          <p:cNvCxnSpPr>
            <a:cxnSpLocks/>
          </p:cNvCxnSpPr>
          <p:nvPr/>
        </p:nvCxnSpPr>
        <p:spPr>
          <a:xfrm>
            <a:off x="3031865" y="1105535"/>
            <a:ext cx="0" cy="43200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55950A70-21A9-3169-A677-F872104AEA10}"/>
              </a:ext>
            </a:extLst>
          </p:cNvPr>
          <p:cNvSpPr txBox="1"/>
          <p:nvPr/>
        </p:nvSpPr>
        <p:spPr>
          <a:xfrm>
            <a:off x="2639544" y="6076074"/>
            <a:ext cx="6758287" cy="276999"/>
          </a:xfrm>
          <a:prstGeom prst="rect">
            <a:avLst/>
          </a:prstGeom>
          <a:noFill/>
        </p:spPr>
        <p:txBody>
          <a:bodyPr wrap="square">
            <a:spAutoFit/>
          </a:bodyPr>
          <a:lstStyle/>
          <a:p>
            <a:r>
              <a:rPr lang="de-DE" sz="1200">
                <a:solidFill>
                  <a:srgbClr val="2D65AF"/>
                </a:solidFill>
              </a:rPr>
              <a:t>Langlotz et al. </a:t>
            </a:r>
            <a:r>
              <a:rPr lang="en-US" sz="1200">
                <a:solidFill>
                  <a:srgbClr val="2D65AF"/>
                </a:solidFill>
              </a:rPr>
              <a:t>A Roadmap for Foundational Research on Artificial Intelligence in Medical Imaging</a:t>
            </a:r>
            <a:endParaRPr lang="de-DE" sz="1200">
              <a:solidFill>
                <a:srgbClr val="2D65AF"/>
              </a:solidFill>
            </a:endParaRPr>
          </a:p>
        </p:txBody>
      </p:sp>
      <p:pic>
        <p:nvPicPr>
          <p:cNvPr id="3" name="Inhaltsplatzhalter 4">
            <a:extLst>
              <a:ext uri="{FF2B5EF4-FFF2-40B4-BE49-F238E27FC236}">
                <a16:creationId xmlns:a16="http://schemas.microsoft.com/office/drawing/2014/main" id="{47DA984B-A356-90B7-8AAB-FFD0665C73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1120" y="480829"/>
            <a:ext cx="5113422" cy="3889724"/>
          </a:xfrm>
          <a:prstGeom prst="rect">
            <a:avLst/>
          </a:prstGeom>
        </p:spPr>
      </p:pic>
      <p:sp>
        <p:nvSpPr>
          <p:cNvPr id="33" name="Textfeld 32">
            <a:extLst>
              <a:ext uri="{FF2B5EF4-FFF2-40B4-BE49-F238E27FC236}">
                <a16:creationId xmlns:a16="http://schemas.microsoft.com/office/drawing/2014/main" id="{6A4EF048-69D5-0877-55AA-7991CA924EB4}"/>
              </a:ext>
            </a:extLst>
          </p:cNvPr>
          <p:cNvSpPr txBox="1"/>
          <p:nvPr/>
        </p:nvSpPr>
        <p:spPr>
          <a:xfrm>
            <a:off x="6816719" y="737831"/>
            <a:ext cx="3073107" cy="1569660"/>
          </a:xfrm>
          <a:prstGeom prst="rect">
            <a:avLst/>
          </a:prstGeom>
          <a:noFill/>
        </p:spPr>
        <p:txBody>
          <a:bodyPr wrap="square" rtlCol="0">
            <a:spAutoFit/>
          </a:bodyPr>
          <a:lstStyle/>
          <a:p>
            <a:r>
              <a:rPr lang="de-DE" sz="3200"/>
              <a:t>Boah, die Bilderkennung ist ja richtig gut!</a:t>
            </a:r>
          </a:p>
        </p:txBody>
      </p:sp>
      <p:sp>
        <p:nvSpPr>
          <p:cNvPr id="36" name="Textfeld 35">
            <a:extLst>
              <a:ext uri="{FF2B5EF4-FFF2-40B4-BE49-F238E27FC236}">
                <a16:creationId xmlns:a16="http://schemas.microsoft.com/office/drawing/2014/main" id="{3F8B20D6-6827-75A2-37E0-AFA40C87F3BC}"/>
              </a:ext>
            </a:extLst>
          </p:cNvPr>
          <p:cNvSpPr txBox="1"/>
          <p:nvPr/>
        </p:nvSpPr>
        <p:spPr>
          <a:xfrm>
            <a:off x="10259268" y="4463873"/>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3343018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EB9066B-267A-DFD6-6385-B52A5218583E}"/>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1651625" y="598082"/>
            <a:ext cx="5652000" cy="5663821"/>
          </a:xfrm>
        </p:spPr>
      </p:pic>
      <p:sp>
        <p:nvSpPr>
          <p:cNvPr id="6" name="Textfeld 5">
            <a:extLst>
              <a:ext uri="{FF2B5EF4-FFF2-40B4-BE49-F238E27FC236}">
                <a16:creationId xmlns:a16="http://schemas.microsoft.com/office/drawing/2014/main" id="{C021B354-0E31-BDF8-D14E-4D2673D5462D}"/>
              </a:ext>
            </a:extLst>
          </p:cNvPr>
          <p:cNvSpPr txBox="1"/>
          <p:nvPr/>
        </p:nvSpPr>
        <p:spPr>
          <a:xfrm>
            <a:off x="3755261" y="1069750"/>
            <a:ext cx="3548364" cy="1200329"/>
          </a:xfrm>
          <a:prstGeom prst="rect">
            <a:avLst/>
          </a:prstGeom>
          <a:noFill/>
        </p:spPr>
        <p:txBody>
          <a:bodyPr wrap="square">
            <a:spAutoFit/>
          </a:bodyPr>
          <a:lstStyle/>
          <a:p>
            <a:pPr algn="ctr"/>
            <a:r>
              <a:rPr lang="de-DE" sz="3600"/>
              <a:t>Wo brauchen wir das?</a:t>
            </a:r>
          </a:p>
        </p:txBody>
      </p:sp>
      <p:sp>
        <p:nvSpPr>
          <p:cNvPr id="2" name="Textfeld 1">
            <a:extLst>
              <a:ext uri="{FF2B5EF4-FFF2-40B4-BE49-F238E27FC236}">
                <a16:creationId xmlns:a16="http://schemas.microsoft.com/office/drawing/2014/main" id="{25BF3F3B-59C3-01BB-94C5-F41E933808E0}"/>
              </a:ext>
            </a:extLst>
          </p:cNvPr>
          <p:cNvSpPr txBox="1"/>
          <p:nvPr/>
        </p:nvSpPr>
        <p:spPr>
          <a:xfrm>
            <a:off x="2299504" y="6347617"/>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1925504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BA8B8E5-187A-5230-5D37-805438D0EB6D}"/>
              </a:ext>
            </a:extLst>
          </p:cNvPr>
          <p:cNvSpPr>
            <a:spLocks noGrp="1"/>
          </p:cNvSpPr>
          <p:nvPr>
            <p:ph idx="4294967295"/>
          </p:nvPr>
        </p:nvSpPr>
        <p:spPr/>
        <p:txBody>
          <a:bodyPr vert="horz" lIns="91440" tIns="45720" rIns="91440" bIns="45720" rtlCol="0" anchor="t">
            <a:normAutofit fontScale="25000" lnSpcReduction="20000"/>
          </a:bodyPr>
          <a:lstStyle/>
          <a:p>
            <a:endParaRPr lang="de-DE">
              <a:ea typeface="+mn-lt"/>
              <a:cs typeface="+mn-lt"/>
            </a:endParaRPr>
          </a:p>
          <a:p>
            <a:endParaRPr lang="de-DE">
              <a:ea typeface="+mn-lt"/>
              <a:cs typeface="+mn-lt"/>
            </a:endParaRPr>
          </a:p>
          <a:p>
            <a:endParaRPr lang="de-DE">
              <a:ea typeface="+mn-lt"/>
              <a:cs typeface="+mn-lt"/>
            </a:endParaRPr>
          </a:p>
          <a:p>
            <a:endParaRPr lang="de-DE">
              <a:ea typeface="+mn-lt"/>
              <a:cs typeface="+mn-lt"/>
            </a:endParaRPr>
          </a:p>
          <a:p>
            <a:endParaRPr lang="de-DE">
              <a:ea typeface="+mn-lt"/>
              <a:cs typeface="+mn-lt"/>
            </a:endParaRPr>
          </a:p>
          <a:p>
            <a:endParaRPr lang="de-DE">
              <a:ea typeface="+mn-lt"/>
              <a:cs typeface="+mn-lt"/>
            </a:endParaRPr>
          </a:p>
        </p:txBody>
      </p:sp>
      <p:pic>
        <p:nvPicPr>
          <p:cNvPr id="2" name="Grafik 1">
            <a:extLst>
              <a:ext uri="{FF2B5EF4-FFF2-40B4-BE49-F238E27FC236}">
                <a16:creationId xmlns:a16="http://schemas.microsoft.com/office/drawing/2014/main" id="{73B74829-C543-B3AE-2A68-15F643533189}"/>
              </a:ext>
            </a:extLst>
          </p:cNvPr>
          <p:cNvPicPr>
            <a:picLocks noChangeAspect="1"/>
          </p:cNvPicPr>
          <p:nvPr/>
        </p:nvPicPr>
        <p:blipFill rotWithShape="1">
          <a:blip r:embed="rId3"/>
          <a:srcRect l="4086" t="1190" r="1874" b="6335"/>
          <a:stretch/>
        </p:blipFill>
        <p:spPr>
          <a:xfrm>
            <a:off x="2477762" y="1192192"/>
            <a:ext cx="7380043" cy="4383387"/>
          </a:xfrm>
          <a:prstGeom prst="rect">
            <a:avLst/>
          </a:prstGeom>
        </p:spPr>
      </p:pic>
      <p:sp>
        <p:nvSpPr>
          <p:cNvPr id="7" name="Textfeld 6">
            <a:extLst>
              <a:ext uri="{FF2B5EF4-FFF2-40B4-BE49-F238E27FC236}">
                <a16:creationId xmlns:a16="http://schemas.microsoft.com/office/drawing/2014/main" id="{48889284-B1A3-EBB3-CD08-605E3A6E3600}"/>
              </a:ext>
            </a:extLst>
          </p:cNvPr>
          <p:cNvSpPr txBox="1"/>
          <p:nvPr/>
        </p:nvSpPr>
        <p:spPr>
          <a:xfrm>
            <a:off x="2381491" y="5665808"/>
            <a:ext cx="9146893" cy="369332"/>
          </a:xfrm>
          <a:prstGeom prst="rect">
            <a:avLst/>
          </a:prstGeom>
          <a:noFill/>
        </p:spPr>
        <p:txBody>
          <a:bodyPr wrap="square">
            <a:spAutoFit/>
          </a:bodyPr>
          <a:lstStyle/>
          <a:p>
            <a:r>
              <a:rPr lang="de-DE"/>
              <a:t>Josef Steppan, CC BY-SA 4.0 Lizenz.</a:t>
            </a:r>
          </a:p>
        </p:txBody>
      </p:sp>
    </p:spTree>
    <p:extLst>
      <p:ext uri="{BB962C8B-B14F-4D97-AF65-F5344CB8AC3E}">
        <p14:creationId xmlns:p14="http://schemas.microsoft.com/office/powerpoint/2010/main" val="2296240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Screenshot, Kreis, Design enthält.&#10;&#10;Automatisch generierte Beschreibung">
            <a:extLst>
              <a:ext uri="{FF2B5EF4-FFF2-40B4-BE49-F238E27FC236}">
                <a16:creationId xmlns:a16="http://schemas.microsoft.com/office/drawing/2014/main" id="{A35687A1-15C9-544D-92F5-46D4827FE0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250327" y="1796074"/>
            <a:ext cx="3634449" cy="2752661"/>
          </a:xfrm>
          <a:prstGeom prst="rect">
            <a:avLst/>
          </a:prstGeom>
        </p:spPr>
      </p:pic>
      <p:sp>
        <p:nvSpPr>
          <p:cNvPr id="11" name="Rechteck 10">
            <a:extLst>
              <a:ext uri="{FF2B5EF4-FFF2-40B4-BE49-F238E27FC236}">
                <a16:creationId xmlns:a16="http://schemas.microsoft.com/office/drawing/2014/main" id="{C5EA4FD9-B40A-F390-C24A-898AE969BBC6}"/>
              </a:ext>
            </a:extLst>
          </p:cNvPr>
          <p:cNvSpPr/>
          <p:nvPr/>
        </p:nvSpPr>
        <p:spPr>
          <a:xfrm>
            <a:off x="2777923" y="2411937"/>
            <a:ext cx="3495555" cy="1697073"/>
          </a:xfrm>
          <a:prstGeom prst="rect">
            <a:avLst/>
          </a:prstGeom>
          <a:solidFill>
            <a:srgbClr val="FAF2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A5BB91D8-8434-F197-BCAA-616A5A165BA2}"/>
              </a:ext>
            </a:extLst>
          </p:cNvPr>
          <p:cNvSpPr txBox="1"/>
          <p:nvPr/>
        </p:nvSpPr>
        <p:spPr>
          <a:xfrm>
            <a:off x="3237733" y="2660308"/>
            <a:ext cx="3012594" cy="1200329"/>
          </a:xfrm>
          <a:prstGeom prst="rect">
            <a:avLst/>
          </a:prstGeom>
          <a:noFill/>
        </p:spPr>
        <p:txBody>
          <a:bodyPr wrap="square" rtlCol="0">
            <a:spAutoFit/>
          </a:bodyPr>
          <a:lstStyle/>
          <a:p>
            <a:r>
              <a:rPr lang="de-DE" sz="3600"/>
              <a:t>Warum geht das so gut?</a:t>
            </a:r>
          </a:p>
        </p:txBody>
      </p:sp>
      <p:sp>
        <p:nvSpPr>
          <p:cNvPr id="2" name="Textfeld 1">
            <a:extLst>
              <a:ext uri="{FF2B5EF4-FFF2-40B4-BE49-F238E27FC236}">
                <a16:creationId xmlns:a16="http://schemas.microsoft.com/office/drawing/2014/main" id="{88FF8AF5-62EF-C6E1-37E8-5FA3FD37B323}"/>
              </a:ext>
            </a:extLst>
          </p:cNvPr>
          <p:cNvSpPr txBox="1"/>
          <p:nvPr/>
        </p:nvSpPr>
        <p:spPr>
          <a:xfrm>
            <a:off x="8260466" y="4548735"/>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1845830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10BB03F-5336-57C1-0AA2-29FCA1E92F3A}"/>
              </a:ext>
            </a:extLst>
          </p:cNvPr>
          <p:cNvSpPr>
            <a:spLocks noGrp="1"/>
          </p:cNvSpPr>
          <p:nvPr>
            <p:ph sz="quarter" idx="10"/>
          </p:nvPr>
        </p:nvSpPr>
        <p:spPr/>
        <p:txBody>
          <a:bodyPr/>
          <a:lstStyle/>
          <a:p>
            <a:r>
              <a:rPr lang="de-DE" sz="2650"/>
              <a:t>Training der Zahlenerkennung</a:t>
            </a:r>
            <a:endParaRPr lang="de-DE"/>
          </a:p>
        </p:txBody>
      </p:sp>
      <p:pic>
        <p:nvPicPr>
          <p:cNvPr id="13" name="Grafik 12" descr="Ein Bild, das Screenshot, Grafiken, Grafikdesign enthält.&#10;&#10;Automatisch generierte Beschreibung">
            <a:extLst>
              <a:ext uri="{FF2B5EF4-FFF2-40B4-BE49-F238E27FC236}">
                <a16:creationId xmlns:a16="http://schemas.microsoft.com/office/drawing/2014/main" id="{223B2D89-FA88-EFDE-3B30-B1764D080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579" y="2474761"/>
            <a:ext cx="9946720" cy="2444108"/>
          </a:xfrm>
          <a:prstGeom prst="rect">
            <a:avLst/>
          </a:prstGeom>
        </p:spPr>
      </p:pic>
    </p:spTree>
    <p:extLst>
      <p:ext uri="{BB962C8B-B14F-4D97-AF65-F5344CB8AC3E}">
        <p14:creationId xmlns:p14="http://schemas.microsoft.com/office/powerpoint/2010/main" val="3003885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Screenshot, Dunkelheit, Text enthält.&#10;&#10;Automatisch generierte Beschreibung">
            <a:extLst>
              <a:ext uri="{FF2B5EF4-FFF2-40B4-BE49-F238E27FC236}">
                <a16:creationId xmlns:a16="http://schemas.microsoft.com/office/drawing/2014/main" id="{43638AF1-69E1-5D6F-4E76-B254B29E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772" y="0"/>
            <a:ext cx="8476456" cy="6858000"/>
          </a:xfrm>
          <a:prstGeom prst="rect">
            <a:avLst/>
          </a:prstGeom>
        </p:spPr>
      </p:pic>
    </p:spTree>
    <p:extLst>
      <p:ext uri="{BB962C8B-B14F-4D97-AF65-F5344CB8AC3E}">
        <p14:creationId xmlns:p14="http://schemas.microsoft.com/office/powerpoint/2010/main" val="3405767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4">
            <a:extLst>
              <a:ext uri="{FF2B5EF4-FFF2-40B4-BE49-F238E27FC236}">
                <a16:creationId xmlns:a16="http://schemas.microsoft.com/office/drawing/2014/main" id="{620C730B-DEA0-1C7D-190F-89A7F3B860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96000" y="784648"/>
            <a:ext cx="5941009" cy="5663821"/>
          </a:xfrm>
          <a:prstGeom prst="rect">
            <a:avLst/>
          </a:prstGeom>
        </p:spPr>
      </p:pic>
      <p:sp>
        <p:nvSpPr>
          <p:cNvPr id="15" name="Textfeld 14">
            <a:extLst>
              <a:ext uri="{FF2B5EF4-FFF2-40B4-BE49-F238E27FC236}">
                <a16:creationId xmlns:a16="http://schemas.microsoft.com/office/drawing/2014/main" id="{BEF433EA-E477-1476-6C2F-62E1E01814FB}"/>
              </a:ext>
            </a:extLst>
          </p:cNvPr>
          <p:cNvSpPr txBox="1"/>
          <p:nvPr/>
        </p:nvSpPr>
        <p:spPr>
          <a:xfrm>
            <a:off x="6152547" y="985073"/>
            <a:ext cx="3548364" cy="1754326"/>
          </a:xfrm>
          <a:prstGeom prst="rect">
            <a:avLst/>
          </a:prstGeom>
          <a:noFill/>
        </p:spPr>
        <p:txBody>
          <a:bodyPr wrap="square">
            <a:spAutoFit/>
          </a:bodyPr>
          <a:lstStyle/>
          <a:p>
            <a:pPr algn="ctr"/>
            <a:r>
              <a:rPr lang="de-DE" sz="3600"/>
              <a:t>Probieren wir das mal selbst aus.</a:t>
            </a:r>
          </a:p>
        </p:txBody>
      </p:sp>
      <p:pic>
        <p:nvPicPr>
          <p:cNvPr id="17" name="Grafik 16" descr="Internet Silhouette">
            <a:extLst>
              <a:ext uri="{FF2B5EF4-FFF2-40B4-BE49-F238E27FC236}">
                <a16:creationId xmlns:a16="http://schemas.microsoft.com/office/drawing/2014/main" id="{FA541A90-3B7C-C145-0F4D-9ACA09512C8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9173" b="17312"/>
          <a:stretch/>
        </p:blipFill>
        <p:spPr>
          <a:xfrm>
            <a:off x="1985720" y="2939823"/>
            <a:ext cx="5941009" cy="3773493"/>
          </a:xfrm>
          <a:prstGeom prst="rect">
            <a:avLst/>
          </a:prstGeom>
        </p:spPr>
      </p:pic>
      <p:sp>
        <p:nvSpPr>
          <p:cNvPr id="19" name="Rechteck 18">
            <a:extLst>
              <a:ext uri="{FF2B5EF4-FFF2-40B4-BE49-F238E27FC236}">
                <a16:creationId xmlns:a16="http://schemas.microsoft.com/office/drawing/2014/main" id="{E15EADFB-0991-387F-87E9-689324AB06BE}"/>
              </a:ext>
            </a:extLst>
          </p:cNvPr>
          <p:cNvSpPr/>
          <p:nvPr/>
        </p:nvSpPr>
        <p:spPr>
          <a:xfrm>
            <a:off x="3426106" y="3581833"/>
            <a:ext cx="3136739" cy="1927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E9204CDC-1342-7F9C-6DB3-5B0FA7B6C9AD}"/>
              </a:ext>
            </a:extLst>
          </p:cNvPr>
          <p:cNvSpPr txBox="1"/>
          <p:nvPr/>
        </p:nvSpPr>
        <p:spPr>
          <a:xfrm>
            <a:off x="3615160" y="3830176"/>
            <a:ext cx="2627453" cy="1477328"/>
          </a:xfrm>
          <a:prstGeom prst="rect">
            <a:avLst/>
          </a:prstGeom>
          <a:solidFill>
            <a:schemeClr val="bg1"/>
          </a:solidFill>
        </p:spPr>
        <p:txBody>
          <a:bodyPr wrap="square">
            <a:spAutoFit/>
          </a:bodyPr>
          <a:lstStyle/>
          <a:p>
            <a:r>
              <a:rPr lang="de-DE" sz="3000" b="1" i="0" u="sng" strike="noStrike">
                <a:solidFill>
                  <a:srgbClr val="0563C1"/>
                </a:solidFill>
                <a:effectLst/>
                <a:latin typeface="Calibri" panose="020F0502020204030204" pitchFamily="34" charset="0"/>
                <a:hlinkClick r:id="rId6"/>
              </a:rPr>
              <a:t>www.i-am.ai/</a:t>
            </a:r>
          </a:p>
          <a:p>
            <a:r>
              <a:rPr lang="de-DE" sz="3000" b="1" i="0" u="sng" strike="noStrike">
                <a:solidFill>
                  <a:srgbClr val="0563C1"/>
                </a:solidFill>
                <a:effectLst/>
                <a:latin typeface="Calibri" panose="020F0502020204030204" pitchFamily="34" charset="0"/>
                <a:hlinkClick r:id="rId6"/>
              </a:rPr>
              <a:t>neural-numbers.html</a:t>
            </a:r>
            <a:endParaRPr lang="de-DE" sz="3000" b="1"/>
          </a:p>
        </p:txBody>
      </p:sp>
      <p:sp>
        <p:nvSpPr>
          <p:cNvPr id="2" name="Textfeld 1">
            <a:extLst>
              <a:ext uri="{FF2B5EF4-FFF2-40B4-BE49-F238E27FC236}">
                <a16:creationId xmlns:a16="http://schemas.microsoft.com/office/drawing/2014/main" id="{A95F8EA7-1F35-6740-736D-C2BF371135B6}"/>
              </a:ext>
            </a:extLst>
          </p:cNvPr>
          <p:cNvSpPr txBox="1"/>
          <p:nvPr/>
        </p:nvSpPr>
        <p:spPr>
          <a:xfrm>
            <a:off x="9533681" y="6467095"/>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2266934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41E7DBB-C53D-D6EF-13BA-C758CA85A0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8638" y="759302"/>
            <a:ext cx="5324354" cy="5335485"/>
          </a:xfrm>
          <a:prstGeom prst="rect">
            <a:avLst/>
          </a:prstGeom>
        </p:spPr>
      </p:pic>
      <p:sp>
        <p:nvSpPr>
          <p:cNvPr id="7" name="Textfeld 6">
            <a:extLst>
              <a:ext uri="{FF2B5EF4-FFF2-40B4-BE49-F238E27FC236}">
                <a16:creationId xmlns:a16="http://schemas.microsoft.com/office/drawing/2014/main" id="{925DF074-73FB-3491-BC16-65F85DF0EB3C}"/>
              </a:ext>
            </a:extLst>
          </p:cNvPr>
          <p:cNvSpPr txBox="1"/>
          <p:nvPr/>
        </p:nvSpPr>
        <p:spPr>
          <a:xfrm>
            <a:off x="4430210" y="759302"/>
            <a:ext cx="3070185" cy="1938992"/>
          </a:xfrm>
          <a:prstGeom prst="rect">
            <a:avLst/>
          </a:prstGeom>
          <a:noFill/>
        </p:spPr>
        <p:txBody>
          <a:bodyPr wrap="square">
            <a:spAutoFit/>
          </a:bodyPr>
          <a:lstStyle/>
          <a:p>
            <a:pPr algn="ctr"/>
            <a:r>
              <a:rPr lang="de-DE" sz="2400"/>
              <a:t>Hallo, ich bin MAKI. Ich und meine Freunde leiten dich heute durch den Workshop.</a:t>
            </a:r>
          </a:p>
        </p:txBody>
      </p:sp>
      <p:sp>
        <p:nvSpPr>
          <p:cNvPr id="2" name="Textfeld 1">
            <a:extLst>
              <a:ext uri="{FF2B5EF4-FFF2-40B4-BE49-F238E27FC236}">
                <a16:creationId xmlns:a16="http://schemas.microsoft.com/office/drawing/2014/main" id="{3058735D-6EE9-5751-1E3F-BCEA4A4C3377}"/>
              </a:ext>
            </a:extLst>
          </p:cNvPr>
          <p:cNvSpPr txBox="1"/>
          <p:nvPr/>
        </p:nvSpPr>
        <p:spPr>
          <a:xfrm>
            <a:off x="2843514" y="6094787"/>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4256319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4">
            <a:extLst>
              <a:ext uri="{FF2B5EF4-FFF2-40B4-BE49-F238E27FC236}">
                <a16:creationId xmlns:a16="http://schemas.microsoft.com/office/drawing/2014/main" id="{88302CB9-8DFA-04C1-C133-633BE4D7E8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674" t="22192"/>
          <a:stretch/>
        </p:blipFill>
        <p:spPr>
          <a:xfrm flipH="1">
            <a:off x="316374" y="2546430"/>
            <a:ext cx="1890082" cy="2566221"/>
          </a:xfrm>
          <a:prstGeom prst="rect">
            <a:avLst/>
          </a:prstGeom>
          <a:scene3d>
            <a:camera prst="orthographicFront">
              <a:rot lat="0" lon="1200000" rev="0"/>
            </a:camera>
            <a:lightRig rig="threePt" dir="t"/>
          </a:scene3d>
        </p:spPr>
      </p:pic>
      <p:sp>
        <p:nvSpPr>
          <p:cNvPr id="9" name="Textfeld 8">
            <a:extLst>
              <a:ext uri="{FF2B5EF4-FFF2-40B4-BE49-F238E27FC236}">
                <a16:creationId xmlns:a16="http://schemas.microsoft.com/office/drawing/2014/main" id="{BE8B9D95-0F48-9ABA-6161-D272515ED1E6}"/>
              </a:ext>
            </a:extLst>
          </p:cNvPr>
          <p:cNvSpPr txBox="1"/>
          <p:nvPr/>
        </p:nvSpPr>
        <p:spPr>
          <a:xfrm>
            <a:off x="2279521" y="366623"/>
            <a:ext cx="9596105" cy="6124754"/>
          </a:xfrm>
          <a:prstGeom prst="rect">
            <a:avLst/>
          </a:prstGeom>
          <a:noFill/>
        </p:spPr>
        <p:txBody>
          <a:bodyPr wrap="square">
            <a:spAutoFit/>
          </a:bodyPr>
          <a:lstStyle/>
          <a:p>
            <a:pPr algn="l"/>
            <a:r>
              <a:rPr lang="de-DE" sz="2800">
                <a:latin typeface="-apple-system"/>
              </a:rPr>
              <a:t>Probiert es selbst:</a:t>
            </a:r>
          </a:p>
          <a:p>
            <a:pPr marL="514350" indent="-514350" algn="l">
              <a:buFont typeface="+mj-lt"/>
              <a:buAutoNum type="arabicPeriod"/>
            </a:pPr>
            <a:r>
              <a:rPr lang="de-DE" sz="2800" b="0" i="0">
                <a:effectLst/>
                <a:latin typeface="-apple-system"/>
              </a:rPr>
              <a:t>Öffne </a:t>
            </a:r>
            <a:r>
              <a:rPr lang="de-DE" sz="2800" b="0" i="0" u="none" strike="noStrike">
                <a:effectLst/>
                <a:latin typeface="-apple-system"/>
                <a:hlinkClick r:id="rId4">
                  <a:extLst>
                    <a:ext uri="{A12FA001-AC4F-418D-AE19-62706E023703}">
                      <ahyp:hlinkClr xmlns:ahyp="http://schemas.microsoft.com/office/drawing/2018/hyperlinkcolor" val="tx"/>
                    </a:ext>
                  </a:extLst>
                </a:hlinkClick>
              </a:rPr>
              <a:t>https://teachablemachine.withgoogle.</a:t>
            </a:r>
            <a:r>
              <a:rPr lang="de-DE" sz="2800" b="0" i="0" u="none" strike="noStrike">
                <a:effectLst/>
                <a:latin typeface="-apple-system"/>
              </a:rPr>
              <a:t> </a:t>
            </a:r>
          </a:p>
          <a:p>
            <a:pPr marL="514350" indent="-514350" algn="l">
              <a:buFont typeface="+mj-lt"/>
              <a:buAutoNum type="arabicPeriod"/>
            </a:pPr>
            <a:r>
              <a:rPr lang="de-DE" sz="2800" b="0" i="0">
                <a:effectLst/>
                <a:latin typeface="-apple-system"/>
              </a:rPr>
              <a:t>Nehmt mind. zwei Objekte/Gesten/Bilder, die ihr klassifizieren sollt.</a:t>
            </a:r>
          </a:p>
          <a:p>
            <a:pPr marL="514350" indent="-514350" algn="l">
              <a:buFont typeface="+mj-lt"/>
              <a:buAutoNum type="arabicPeriod"/>
            </a:pPr>
            <a:r>
              <a:rPr lang="de-DE" sz="2800" b="0" i="0">
                <a:effectLst/>
                <a:latin typeface="-apple-system"/>
              </a:rPr>
              <a:t>Benne die Klassen passend</a:t>
            </a:r>
          </a:p>
          <a:p>
            <a:pPr marL="514350" indent="-514350" algn="l">
              <a:buFont typeface="+mj-lt"/>
              <a:buAutoNum type="arabicPeriod"/>
            </a:pPr>
            <a:r>
              <a:rPr lang="de-DE" sz="2800">
                <a:latin typeface="-apple-system"/>
              </a:rPr>
              <a:t>Variiere die Anzahl der Trainingsbilder und die Position der Objekte sowie den Hintergrund und testet folgende Varianten: </a:t>
            </a:r>
            <a:endParaRPr lang="de-DE" sz="2800" b="0" i="0">
              <a:effectLst/>
              <a:latin typeface="-apple-system"/>
            </a:endParaRPr>
          </a:p>
          <a:p>
            <a:pPr marL="971550" lvl="1" indent="-514350">
              <a:buFont typeface="Arial" panose="020B0604020202020204" pitchFamily="34" charset="0"/>
              <a:buChar char="•"/>
            </a:pPr>
            <a:r>
              <a:rPr lang="de-DE" sz="2800" b="0" i="0">
                <a:effectLst/>
                <a:latin typeface="-apple-system"/>
              </a:rPr>
              <a:t>Die Klassen enthalten wenige Trainingsdaten</a:t>
            </a:r>
          </a:p>
          <a:p>
            <a:pPr marL="971550" lvl="1" indent="-514350">
              <a:buFont typeface="Arial" panose="020B0604020202020204" pitchFamily="34" charset="0"/>
              <a:buChar char="•"/>
            </a:pPr>
            <a:r>
              <a:rPr lang="de-DE" sz="2800">
                <a:latin typeface="-apple-system"/>
              </a:rPr>
              <a:t>Die Klassen enthalten unterschiedlich viele </a:t>
            </a:r>
            <a:r>
              <a:rPr lang="de-DE" sz="2800" b="0" i="0">
                <a:effectLst/>
                <a:latin typeface="-apple-system"/>
              </a:rPr>
              <a:t>Trainingsdaten, z.B. 5 Bilder vs. </a:t>
            </a:r>
            <a:r>
              <a:rPr lang="de-DE" sz="2800">
                <a:latin typeface="-apple-system"/>
              </a:rPr>
              <a:t>100 Bilder</a:t>
            </a:r>
            <a:endParaRPr lang="de-DE" sz="2800" b="0" i="0">
              <a:effectLst/>
              <a:latin typeface="-apple-system"/>
            </a:endParaRPr>
          </a:p>
          <a:p>
            <a:pPr marL="971550" lvl="1" indent="-514350" algn="l">
              <a:buFont typeface="Arial" panose="020B0604020202020204" pitchFamily="34" charset="0"/>
              <a:buChar char="•"/>
            </a:pPr>
            <a:r>
              <a:rPr lang="de-DE" sz="2800" b="0" i="0">
                <a:effectLst/>
                <a:latin typeface="-apple-system"/>
              </a:rPr>
              <a:t>Im Hintergrund des Objekts sind noch andere Objekte (Fenster, Leute etc.) zu sehen, die bei den unterschiedlichen Objekten auch variieren.</a:t>
            </a:r>
          </a:p>
        </p:txBody>
      </p:sp>
      <p:sp>
        <p:nvSpPr>
          <p:cNvPr id="3" name="Textfeld 2">
            <a:extLst>
              <a:ext uri="{FF2B5EF4-FFF2-40B4-BE49-F238E27FC236}">
                <a16:creationId xmlns:a16="http://schemas.microsoft.com/office/drawing/2014/main" id="{9B6CF90A-5B28-60CE-7330-0A1B2ED8BEEB}"/>
              </a:ext>
            </a:extLst>
          </p:cNvPr>
          <p:cNvSpPr txBox="1"/>
          <p:nvPr/>
        </p:nvSpPr>
        <p:spPr>
          <a:xfrm>
            <a:off x="316374" y="5112651"/>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498198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EB8F5D34-6E0E-7319-FA6E-110A5561E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50066" y="2084539"/>
            <a:ext cx="5590572" cy="4031585"/>
          </a:xfrm>
          <a:prstGeom prst="rect">
            <a:avLst/>
          </a:prstGeom>
          <a:scene3d>
            <a:camera prst="orthographicFront">
              <a:rot lat="0" lon="1200000" rev="0"/>
            </a:camera>
            <a:lightRig rig="threePt" dir="t"/>
          </a:scene3d>
        </p:spPr>
      </p:pic>
      <p:sp>
        <p:nvSpPr>
          <p:cNvPr id="5" name="Textfeld 4">
            <a:extLst>
              <a:ext uri="{FF2B5EF4-FFF2-40B4-BE49-F238E27FC236}">
                <a16:creationId xmlns:a16="http://schemas.microsoft.com/office/drawing/2014/main" id="{45E724E1-6C49-509A-A312-E92BE20B483D}"/>
              </a:ext>
            </a:extLst>
          </p:cNvPr>
          <p:cNvSpPr txBox="1"/>
          <p:nvPr/>
        </p:nvSpPr>
        <p:spPr>
          <a:xfrm>
            <a:off x="3727048" y="2264721"/>
            <a:ext cx="3022460" cy="1754326"/>
          </a:xfrm>
          <a:prstGeom prst="rect">
            <a:avLst/>
          </a:prstGeom>
          <a:noFill/>
          <a:scene3d>
            <a:camera prst="orthographicFront">
              <a:rot lat="0" lon="0" rev="0"/>
            </a:camera>
            <a:lightRig rig="threePt" dir="t"/>
          </a:scene3d>
        </p:spPr>
        <p:txBody>
          <a:bodyPr wrap="square">
            <a:spAutoFit/>
          </a:bodyPr>
          <a:lstStyle/>
          <a:p>
            <a:pPr algn="ctr"/>
            <a:r>
              <a:rPr lang="de-DE" sz="3600"/>
              <a:t>Was nehmen wir daraus mit?</a:t>
            </a:r>
          </a:p>
        </p:txBody>
      </p:sp>
      <p:sp>
        <p:nvSpPr>
          <p:cNvPr id="2" name="Textfeld 1">
            <a:extLst>
              <a:ext uri="{FF2B5EF4-FFF2-40B4-BE49-F238E27FC236}">
                <a16:creationId xmlns:a16="http://schemas.microsoft.com/office/drawing/2014/main" id="{6C0FE6FF-A310-ABB1-4186-F4F99727B056}"/>
              </a:ext>
            </a:extLst>
          </p:cNvPr>
          <p:cNvSpPr txBox="1"/>
          <p:nvPr/>
        </p:nvSpPr>
        <p:spPr>
          <a:xfrm>
            <a:off x="1431403" y="6116124"/>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977406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91F777AE-BFC6-8F30-80F1-A5D1CC6116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96000" y="854096"/>
            <a:ext cx="5941009" cy="5663821"/>
          </a:xfrm>
          <a:prstGeom prst="rect">
            <a:avLst/>
          </a:prstGeom>
        </p:spPr>
      </p:pic>
      <p:sp>
        <p:nvSpPr>
          <p:cNvPr id="5" name="Textfeld 4">
            <a:extLst>
              <a:ext uri="{FF2B5EF4-FFF2-40B4-BE49-F238E27FC236}">
                <a16:creationId xmlns:a16="http://schemas.microsoft.com/office/drawing/2014/main" id="{4BD3BAE9-DB41-A71C-3875-3A5D8A1E3D19}"/>
              </a:ext>
            </a:extLst>
          </p:cNvPr>
          <p:cNvSpPr txBox="1"/>
          <p:nvPr/>
        </p:nvSpPr>
        <p:spPr>
          <a:xfrm>
            <a:off x="6096000" y="1074516"/>
            <a:ext cx="3548364" cy="1754326"/>
          </a:xfrm>
          <a:prstGeom prst="rect">
            <a:avLst/>
          </a:prstGeom>
          <a:noFill/>
        </p:spPr>
        <p:txBody>
          <a:bodyPr wrap="square">
            <a:spAutoFit/>
          </a:bodyPr>
          <a:lstStyle/>
          <a:p>
            <a:pPr algn="ctr"/>
            <a:r>
              <a:rPr lang="de-DE" sz="3600"/>
              <a:t>Die KI kann auch gegen sich selbst spielen.</a:t>
            </a:r>
          </a:p>
        </p:txBody>
      </p:sp>
      <p:pic>
        <p:nvPicPr>
          <p:cNvPr id="6" name="Grafik 5" descr="Internet Silhouette">
            <a:extLst>
              <a:ext uri="{FF2B5EF4-FFF2-40B4-BE49-F238E27FC236}">
                <a16:creationId xmlns:a16="http://schemas.microsoft.com/office/drawing/2014/main" id="{45F58494-A861-A832-DFAC-B9F11BB8D6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5720" y="1800771"/>
            <a:ext cx="5941009" cy="5941009"/>
          </a:xfrm>
          <a:prstGeom prst="rect">
            <a:avLst/>
          </a:prstGeom>
        </p:spPr>
      </p:pic>
      <p:sp>
        <p:nvSpPr>
          <p:cNvPr id="7" name="Rechteck 6">
            <a:extLst>
              <a:ext uri="{FF2B5EF4-FFF2-40B4-BE49-F238E27FC236}">
                <a16:creationId xmlns:a16="http://schemas.microsoft.com/office/drawing/2014/main" id="{9B4E68EE-92C7-BB74-7FF7-5961D7FDFE44}"/>
              </a:ext>
            </a:extLst>
          </p:cNvPr>
          <p:cNvSpPr/>
          <p:nvPr/>
        </p:nvSpPr>
        <p:spPr>
          <a:xfrm>
            <a:off x="3426106" y="3581833"/>
            <a:ext cx="3136739" cy="1927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5B227DA1-2823-DC88-9DE1-9016F366225E}"/>
              </a:ext>
            </a:extLst>
          </p:cNvPr>
          <p:cNvSpPr txBox="1"/>
          <p:nvPr/>
        </p:nvSpPr>
        <p:spPr>
          <a:xfrm>
            <a:off x="3615160" y="3830176"/>
            <a:ext cx="2627453" cy="1477328"/>
          </a:xfrm>
          <a:prstGeom prst="rect">
            <a:avLst/>
          </a:prstGeom>
          <a:solidFill>
            <a:schemeClr val="bg1"/>
          </a:solidFill>
        </p:spPr>
        <p:txBody>
          <a:bodyPr wrap="square">
            <a:spAutoFit/>
          </a:bodyPr>
          <a:lstStyle/>
          <a:p>
            <a:r>
              <a:rPr lang="de-DE" sz="3000" b="1" i="0" u="sng" strike="noStrike">
                <a:solidFill>
                  <a:srgbClr val="0563C1"/>
                </a:solidFill>
                <a:effectLst/>
                <a:latin typeface="Calibri" panose="020F0502020204030204" pitchFamily="34" charset="0"/>
                <a:hlinkClick r:id="rId5"/>
              </a:rPr>
              <a:t>www.youtube.com/watch?v=Lu56xVlZ40M</a:t>
            </a:r>
          </a:p>
        </p:txBody>
      </p:sp>
      <p:sp>
        <p:nvSpPr>
          <p:cNvPr id="2" name="Textfeld 1">
            <a:extLst>
              <a:ext uri="{FF2B5EF4-FFF2-40B4-BE49-F238E27FC236}">
                <a16:creationId xmlns:a16="http://schemas.microsoft.com/office/drawing/2014/main" id="{F3EA493C-F87B-C3E1-1B3D-7F597E432E43}"/>
              </a:ext>
            </a:extLst>
          </p:cNvPr>
          <p:cNvSpPr txBox="1"/>
          <p:nvPr/>
        </p:nvSpPr>
        <p:spPr>
          <a:xfrm>
            <a:off x="9478468" y="6517917"/>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3778578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670AF-9E06-B769-1227-81F4F00E0E3A}"/>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BA115E42-8F36-9706-783F-4AFEB790EA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2571" y="2171780"/>
            <a:ext cx="3671306" cy="3169925"/>
          </a:xfrm>
          <a:prstGeom prst="rect">
            <a:avLst/>
          </a:prstGeom>
        </p:spPr>
      </p:pic>
      <p:sp>
        <p:nvSpPr>
          <p:cNvPr id="5" name="Textfeld 4">
            <a:extLst>
              <a:ext uri="{FF2B5EF4-FFF2-40B4-BE49-F238E27FC236}">
                <a16:creationId xmlns:a16="http://schemas.microsoft.com/office/drawing/2014/main" id="{BA75456D-FF56-3343-53AE-30AB85C55FAF}"/>
              </a:ext>
            </a:extLst>
          </p:cNvPr>
          <p:cNvSpPr txBox="1"/>
          <p:nvPr/>
        </p:nvSpPr>
        <p:spPr>
          <a:xfrm>
            <a:off x="3202039" y="1628971"/>
            <a:ext cx="39709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a:cs typeface="Arial"/>
              </a:rPr>
              <a:t>Was ist KI?</a:t>
            </a:r>
            <a:endParaRPr lang="de-DE"/>
          </a:p>
        </p:txBody>
      </p:sp>
      <p:sp>
        <p:nvSpPr>
          <p:cNvPr id="2" name="Textfeld 1">
            <a:extLst>
              <a:ext uri="{FF2B5EF4-FFF2-40B4-BE49-F238E27FC236}">
                <a16:creationId xmlns:a16="http://schemas.microsoft.com/office/drawing/2014/main" id="{F45B7F2A-161A-48D4-1B00-CF6CB67098FE}"/>
              </a:ext>
            </a:extLst>
          </p:cNvPr>
          <p:cNvSpPr txBox="1"/>
          <p:nvPr/>
        </p:nvSpPr>
        <p:spPr>
          <a:xfrm>
            <a:off x="7484274" y="2090636"/>
            <a:ext cx="410332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a:cs typeface="Arial"/>
              </a:rPr>
              <a:t>Potentiale &amp; Gefahren der KI</a:t>
            </a:r>
            <a:endParaRPr lang="de-DE" b="1"/>
          </a:p>
        </p:txBody>
      </p:sp>
      <p:sp>
        <p:nvSpPr>
          <p:cNvPr id="3" name="Textfeld 2">
            <a:extLst>
              <a:ext uri="{FF2B5EF4-FFF2-40B4-BE49-F238E27FC236}">
                <a16:creationId xmlns:a16="http://schemas.microsoft.com/office/drawing/2014/main" id="{5791A161-22DB-1E94-EFBE-C7F07554FA34}"/>
              </a:ext>
            </a:extLst>
          </p:cNvPr>
          <p:cNvSpPr txBox="1"/>
          <p:nvPr/>
        </p:nvSpPr>
        <p:spPr>
          <a:xfrm>
            <a:off x="7484274" y="4077100"/>
            <a:ext cx="32570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a:cs typeface="Arial"/>
              </a:rPr>
              <a:t>Anwendungen mit KI</a:t>
            </a:r>
            <a:endParaRPr lang="de-DE"/>
          </a:p>
        </p:txBody>
      </p:sp>
    </p:spTree>
    <p:extLst>
      <p:ext uri="{BB962C8B-B14F-4D97-AF65-F5344CB8AC3E}">
        <p14:creationId xmlns:p14="http://schemas.microsoft.com/office/powerpoint/2010/main" val="4196149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E38A7A43-86C2-C638-9481-201D5B937A60}"/>
              </a:ext>
            </a:extLst>
          </p:cNvPr>
          <p:cNvSpPr txBox="1"/>
          <p:nvPr/>
        </p:nvSpPr>
        <p:spPr>
          <a:xfrm>
            <a:off x="9565847" y="4304324"/>
            <a:ext cx="1886115" cy="2308324"/>
          </a:xfrm>
          <a:prstGeom prst="rect">
            <a:avLst/>
          </a:prstGeom>
          <a:noFill/>
        </p:spPr>
        <p:txBody>
          <a:bodyPr wrap="square" lIns="91440" tIns="45720" rIns="91440" bIns="45720" rtlCol="0" anchor="t">
            <a:spAutoFit/>
          </a:bodyPr>
          <a:lstStyle/>
          <a:p>
            <a:r>
              <a:rPr lang="de-DE" dirty="0"/>
              <a:t>DALLE-3</a:t>
            </a:r>
          </a:p>
          <a:p>
            <a:r>
              <a:rPr lang="de-DE" dirty="0">
                <a:cs typeface="Arial"/>
              </a:rPr>
              <a:t>Zeichne ein </a:t>
            </a:r>
          </a:p>
          <a:p>
            <a:r>
              <a:rPr lang="de-DE" err="1">
                <a:cs typeface="Arial"/>
              </a:rPr>
              <a:t>futurstische</a:t>
            </a:r>
            <a:r>
              <a:rPr lang="de-DE" dirty="0">
                <a:cs typeface="Arial"/>
              </a:rPr>
              <a:t> Stadt </a:t>
            </a:r>
            <a:endParaRPr lang="de-DE">
              <a:cs typeface="Arial"/>
            </a:endParaRPr>
          </a:p>
          <a:p>
            <a:r>
              <a:rPr lang="de-DE" dirty="0">
                <a:cs typeface="Arial"/>
              </a:rPr>
              <a:t>mit folgen von KI </a:t>
            </a:r>
            <a:endParaRPr lang="de-DE">
              <a:cs typeface="Arial"/>
            </a:endParaRPr>
          </a:p>
          <a:p>
            <a:r>
              <a:rPr lang="de-DE" dirty="0">
                <a:cs typeface="Arial"/>
              </a:rPr>
              <a:t>im Comicstil</a:t>
            </a:r>
          </a:p>
          <a:p>
            <a:r>
              <a:rPr lang="de-DE" dirty="0">
                <a:cs typeface="Arial"/>
              </a:rPr>
              <a:t>(März 2025),</a:t>
            </a:r>
          </a:p>
          <a:p>
            <a:r>
              <a:rPr lang="de-DE" dirty="0">
                <a:cs typeface="Arial"/>
              </a:rPr>
              <a:t>gemeinfrei</a:t>
            </a:r>
          </a:p>
        </p:txBody>
      </p:sp>
      <p:pic>
        <p:nvPicPr>
          <p:cNvPr id="6" name="Grafik 5" descr="Ein Bild, das Kleidung, Bild, Zeichnung, Person enthält.&#10;&#10;Automatisch generierte Beschreibung">
            <a:extLst>
              <a:ext uri="{FF2B5EF4-FFF2-40B4-BE49-F238E27FC236}">
                <a16:creationId xmlns:a16="http://schemas.microsoft.com/office/drawing/2014/main" id="{D7442B6E-79C3-0BC6-3582-4582C0243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553" y="238245"/>
            <a:ext cx="6098894" cy="6098894"/>
          </a:xfrm>
          <a:prstGeom prst="rect">
            <a:avLst/>
          </a:prstGeom>
        </p:spPr>
      </p:pic>
    </p:spTree>
    <p:extLst>
      <p:ext uri="{BB962C8B-B14F-4D97-AF65-F5344CB8AC3E}">
        <p14:creationId xmlns:p14="http://schemas.microsoft.com/office/powerpoint/2010/main" val="435590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Natur, Wasser, Eisberg enthält.&#10;&#10;Automatisch generierte Beschreibung">
            <a:extLst>
              <a:ext uri="{FF2B5EF4-FFF2-40B4-BE49-F238E27FC236}">
                <a16:creationId xmlns:a16="http://schemas.microsoft.com/office/drawing/2014/main" id="{0DD903A8-7424-4813-E7E0-2592FDBFF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261" y="162037"/>
            <a:ext cx="5353797" cy="6163535"/>
          </a:xfrm>
          <a:prstGeom prst="rect">
            <a:avLst/>
          </a:prstGeom>
        </p:spPr>
      </p:pic>
      <p:sp>
        <p:nvSpPr>
          <p:cNvPr id="6" name="Textfeld 5">
            <a:extLst>
              <a:ext uri="{FF2B5EF4-FFF2-40B4-BE49-F238E27FC236}">
                <a16:creationId xmlns:a16="http://schemas.microsoft.com/office/drawing/2014/main" id="{E3938482-72C9-AF46-FF92-5E4D10F05B6B}"/>
              </a:ext>
            </a:extLst>
          </p:cNvPr>
          <p:cNvSpPr txBox="1"/>
          <p:nvPr/>
        </p:nvSpPr>
        <p:spPr>
          <a:xfrm>
            <a:off x="712555" y="5125243"/>
            <a:ext cx="3273706" cy="1200329"/>
          </a:xfrm>
          <a:prstGeom prst="rect">
            <a:avLst/>
          </a:prstGeom>
          <a:noFill/>
        </p:spPr>
        <p:txBody>
          <a:bodyPr wrap="square">
            <a:spAutoFit/>
          </a:bodyPr>
          <a:lstStyle/>
          <a:p>
            <a:r>
              <a:rPr lang="de-DE" b="0" i="1">
                <a:solidFill>
                  <a:srgbClr val="1D2125"/>
                </a:solidFill>
                <a:effectLst/>
                <a:latin typeface="-apple-system"/>
              </a:rPr>
              <a:t>Die versteckten Kosten der KI nach </a:t>
            </a:r>
            <a:r>
              <a:rPr lang="de-DE" b="0" i="1" err="1">
                <a:solidFill>
                  <a:srgbClr val="1D2125"/>
                </a:solidFill>
                <a:effectLst/>
                <a:latin typeface="-apple-system"/>
              </a:rPr>
              <a:t>Luccioni</a:t>
            </a:r>
            <a:r>
              <a:rPr lang="de-DE" b="0" i="1">
                <a:solidFill>
                  <a:srgbClr val="1D2125"/>
                </a:solidFill>
                <a:effectLst/>
                <a:latin typeface="-apple-system"/>
              </a:rPr>
              <a:t>, erstellt mithilfe von DALL-E3.</a:t>
            </a:r>
            <a:br>
              <a:rPr lang="de-DE" b="0" i="1">
                <a:solidFill>
                  <a:srgbClr val="1D2125"/>
                </a:solidFill>
                <a:effectLst/>
                <a:latin typeface="-apple-system"/>
              </a:rPr>
            </a:br>
            <a:r>
              <a:rPr lang="de-DE" b="0" i="1">
                <a:solidFill>
                  <a:srgbClr val="1D2125"/>
                </a:solidFill>
                <a:effectLst/>
                <a:latin typeface="-apple-system"/>
              </a:rPr>
              <a:t>CC BY SA 4.0 KI Makerspace</a:t>
            </a:r>
            <a:endParaRPr lang="de-DE"/>
          </a:p>
        </p:txBody>
      </p:sp>
    </p:spTree>
    <p:extLst>
      <p:ext uri="{BB962C8B-B14F-4D97-AF65-F5344CB8AC3E}">
        <p14:creationId xmlns:p14="http://schemas.microsoft.com/office/powerpoint/2010/main" val="1444613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Grafiken, Clipart, Screenshot, Electric Blue (Farbe) enthält.&#10;&#10;Automatisch generierte Beschreibung">
            <a:extLst>
              <a:ext uri="{FF2B5EF4-FFF2-40B4-BE49-F238E27FC236}">
                <a16:creationId xmlns:a16="http://schemas.microsoft.com/office/drawing/2014/main" id="{60F82B85-42D1-9CE6-ABDA-261178E1B399}"/>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3310711" y="870063"/>
            <a:ext cx="5107191" cy="5117873"/>
          </a:xfrm>
        </p:spPr>
      </p:pic>
      <p:sp>
        <p:nvSpPr>
          <p:cNvPr id="6" name="Textfeld 5">
            <a:extLst>
              <a:ext uri="{FF2B5EF4-FFF2-40B4-BE49-F238E27FC236}">
                <a16:creationId xmlns:a16="http://schemas.microsoft.com/office/drawing/2014/main" id="{138566D7-51B0-93F2-6D6F-B3659997E84E}"/>
              </a:ext>
            </a:extLst>
          </p:cNvPr>
          <p:cNvSpPr txBox="1"/>
          <p:nvPr/>
        </p:nvSpPr>
        <p:spPr>
          <a:xfrm>
            <a:off x="5282084" y="955194"/>
            <a:ext cx="3016963" cy="1754326"/>
          </a:xfrm>
          <a:prstGeom prst="rect">
            <a:avLst/>
          </a:prstGeom>
          <a:noFill/>
        </p:spPr>
        <p:txBody>
          <a:bodyPr wrap="square">
            <a:spAutoFit/>
          </a:bodyPr>
          <a:lstStyle/>
          <a:p>
            <a:pPr algn="ctr"/>
            <a:r>
              <a:rPr lang="de-DE" sz="3600"/>
              <a:t>Welche Vorteile bringt KI?</a:t>
            </a:r>
          </a:p>
        </p:txBody>
      </p:sp>
      <p:sp>
        <p:nvSpPr>
          <p:cNvPr id="2" name="Textfeld 1">
            <a:extLst>
              <a:ext uri="{FF2B5EF4-FFF2-40B4-BE49-F238E27FC236}">
                <a16:creationId xmlns:a16="http://schemas.microsoft.com/office/drawing/2014/main" id="{428C74CC-11F7-EEBB-A06E-67B4A1345D86}"/>
              </a:ext>
            </a:extLst>
          </p:cNvPr>
          <p:cNvSpPr txBox="1"/>
          <p:nvPr/>
        </p:nvSpPr>
        <p:spPr>
          <a:xfrm>
            <a:off x="3827362" y="5987936"/>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3118248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Kleidung, Menschliches Gesicht, Person enthält.&#10;&#10;Automatisch generierte Beschreibung">
            <a:extLst>
              <a:ext uri="{FF2B5EF4-FFF2-40B4-BE49-F238E27FC236}">
                <a16:creationId xmlns:a16="http://schemas.microsoft.com/office/drawing/2014/main" id="{01071D63-332C-4F83-8CF0-BACFF3621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268" y="460576"/>
            <a:ext cx="5936848" cy="5936848"/>
          </a:xfrm>
          <a:prstGeom prst="rect">
            <a:avLst/>
          </a:prstGeom>
        </p:spPr>
      </p:pic>
      <p:sp>
        <p:nvSpPr>
          <p:cNvPr id="8" name="Rechteck 7">
            <a:extLst>
              <a:ext uri="{FF2B5EF4-FFF2-40B4-BE49-F238E27FC236}">
                <a16:creationId xmlns:a16="http://schemas.microsoft.com/office/drawing/2014/main" id="{94334842-AC5F-C8FD-57F0-4F844E88A886}"/>
              </a:ext>
            </a:extLst>
          </p:cNvPr>
          <p:cNvSpPr/>
          <p:nvPr/>
        </p:nvSpPr>
        <p:spPr>
          <a:xfrm>
            <a:off x="6096000" y="3240911"/>
            <a:ext cx="2712334" cy="347241"/>
          </a:xfrm>
          <a:prstGeom prst="rect">
            <a:avLst/>
          </a:prstGeom>
          <a:solidFill>
            <a:srgbClr val="F3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ACA759B9-6FE7-4EBD-E983-912BD067B3C0}"/>
              </a:ext>
            </a:extLst>
          </p:cNvPr>
          <p:cNvSpPr txBox="1"/>
          <p:nvPr/>
        </p:nvSpPr>
        <p:spPr>
          <a:xfrm>
            <a:off x="9030183" y="2426945"/>
            <a:ext cx="2887883" cy="3416320"/>
          </a:xfrm>
          <a:prstGeom prst="rect">
            <a:avLst/>
          </a:prstGeom>
          <a:noFill/>
        </p:spPr>
        <p:txBody>
          <a:bodyPr wrap="square">
            <a:spAutoFit/>
          </a:bodyPr>
          <a:lstStyle/>
          <a:p>
            <a:r>
              <a:rPr lang="de-DE"/>
              <a:t>Ich möchte ein Bild haben, das unterschiedliche Vorteile von KI-gestützten Systemen darstellt. Darin sollen folgende Themen enthalten sein: KI übernimmt Routine-Aufgaben, KI beschleunigt Prozesse, KI-Systeme diagnostiziert Krankheiten und unterstützt in der Pflege. </a:t>
            </a:r>
          </a:p>
        </p:txBody>
      </p:sp>
      <p:sp>
        <p:nvSpPr>
          <p:cNvPr id="11" name="Textfeld 10">
            <a:extLst>
              <a:ext uri="{FF2B5EF4-FFF2-40B4-BE49-F238E27FC236}">
                <a16:creationId xmlns:a16="http://schemas.microsoft.com/office/drawing/2014/main" id="{17F79F5C-6D97-726E-819D-94EB79F0B7C5}"/>
              </a:ext>
            </a:extLst>
          </p:cNvPr>
          <p:cNvSpPr txBox="1"/>
          <p:nvPr/>
        </p:nvSpPr>
        <p:spPr>
          <a:xfrm>
            <a:off x="9030183" y="6028092"/>
            <a:ext cx="1120820" cy="369332"/>
          </a:xfrm>
          <a:prstGeom prst="rect">
            <a:avLst/>
          </a:prstGeom>
          <a:noFill/>
        </p:spPr>
        <p:txBody>
          <a:bodyPr wrap="none" rtlCol="0">
            <a:spAutoFit/>
          </a:bodyPr>
          <a:lstStyle/>
          <a:p>
            <a:r>
              <a:rPr lang="de-DE"/>
              <a:t>DALLE-3</a:t>
            </a:r>
          </a:p>
        </p:txBody>
      </p:sp>
    </p:spTree>
    <p:extLst>
      <p:ext uri="{BB962C8B-B14F-4D97-AF65-F5344CB8AC3E}">
        <p14:creationId xmlns:p14="http://schemas.microsoft.com/office/powerpoint/2010/main" val="3506782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Grafiken, Clipart, Grafikdesign, Kreativität enthält.&#10;&#10;Automatisch generierte Beschreibung">
            <a:extLst>
              <a:ext uri="{FF2B5EF4-FFF2-40B4-BE49-F238E27FC236}">
                <a16:creationId xmlns:a16="http://schemas.microsoft.com/office/drawing/2014/main" id="{6136606F-A70C-724D-F9D8-90C167E7EAAD}"/>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1725239" y="322362"/>
            <a:ext cx="5508318" cy="6213275"/>
          </a:xfrm>
        </p:spPr>
      </p:pic>
      <p:pic>
        <p:nvPicPr>
          <p:cNvPr id="7" name="Grafik 6" descr="Ein Bild, das Design enthält.&#10;&#10;Automatisch generierte Beschreibung mit mittlerer Zuverlässigkeit">
            <a:extLst>
              <a:ext uri="{FF2B5EF4-FFF2-40B4-BE49-F238E27FC236}">
                <a16:creationId xmlns:a16="http://schemas.microsoft.com/office/drawing/2014/main" id="{F85DB48F-D08A-58B7-89DF-9114A986F7C9}"/>
              </a:ext>
            </a:extLst>
          </p:cNvPr>
          <p:cNvPicPr>
            <a:picLocks noChangeAspect="1"/>
          </p:cNvPicPr>
          <p:nvPr/>
        </p:nvPicPr>
        <p:blipFill rotWithShape="1">
          <a:blip r:embed="rId3">
            <a:extLst>
              <a:ext uri="{28A0092B-C50C-407E-A947-70E740481C1C}">
                <a14:useLocalDpi xmlns:a14="http://schemas.microsoft.com/office/drawing/2010/main" val="0"/>
              </a:ext>
            </a:extLst>
          </a:blip>
          <a:srcRect l="30387" t="40714" b="42143"/>
          <a:stretch/>
        </p:blipFill>
        <p:spPr>
          <a:xfrm>
            <a:off x="6096000" y="2794928"/>
            <a:ext cx="4593308" cy="3494314"/>
          </a:xfrm>
          <a:prstGeom prst="rect">
            <a:avLst/>
          </a:prstGeom>
        </p:spPr>
      </p:pic>
      <p:sp>
        <p:nvSpPr>
          <p:cNvPr id="9" name="Textfeld 8">
            <a:extLst>
              <a:ext uri="{FF2B5EF4-FFF2-40B4-BE49-F238E27FC236}">
                <a16:creationId xmlns:a16="http://schemas.microsoft.com/office/drawing/2014/main" id="{EFC403DC-A68C-F899-AACC-D65302E65BAE}"/>
              </a:ext>
            </a:extLst>
          </p:cNvPr>
          <p:cNvSpPr txBox="1"/>
          <p:nvPr/>
        </p:nvSpPr>
        <p:spPr>
          <a:xfrm>
            <a:off x="7070107" y="3875214"/>
            <a:ext cx="3396654" cy="1754326"/>
          </a:xfrm>
          <a:prstGeom prst="rect">
            <a:avLst/>
          </a:prstGeom>
          <a:noFill/>
        </p:spPr>
        <p:txBody>
          <a:bodyPr wrap="square">
            <a:spAutoFit/>
          </a:bodyPr>
          <a:lstStyle/>
          <a:p>
            <a:pPr algn="ctr"/>
            <a:r>
              <a:rPr lang="de-DE" sz="3600"/>
              <a:t>Welche Nachteile bringt KI?</a:t>
            </a:r>
          </a:p>
        </p:txBody>
      </p:sp>
      <p:sp>
        <p:nvSpPr>
          <p:cNvPr id="2" name="Textfeld 1">
            <a:extLst>
              <a:ext uri="{FF2B5EF4-FFF2-40B4-BE49-F238E27FC236}">
                <a16:creationId xmlns:a16="http://schemas.microsoft.com/office/drawing/2014/main" id="{052DB56C-98C8-48C1-5A08-5A308C837AC8}"/>
              </a:ext>
            </a:extLst>
          </p:cNvPr>
          <p:cNvSpPr txBox="1"/>
          <p:nvPr/>
        </p:nvSpPr>
        <p:spPr>
          <a:xfrm>
            <a:off x="2855088" y="6535637"/>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212205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28E0392-6628-941C-5D2A-875B133D58C8}"/>
              </a:ext>
            </a:extLst>
          </p:cNvPr>
          <p:cNvSpPr>
            <a:spLocks noGrp="1"/>
          </p:cNvSpPr>
          <p:nvPr>
            <p:ph sz="quarter" idx="10"/>
          </p:nvPr>
        </p:nvSpPr>
        <p:spPr/>
        <p:txBody>
          <a:bodyPr/>
          <a:lstStyle/>
          <a:p>
            <a:r>
              <a:rPr lang="de-DE"/>
              <a:t>Risiken von KI</a:t>
            </a:r>
          </a:p>
        </p:txBody>
      </p:sp>
      <p:sp>
        <p:nvSpPr>
          <p:cNvPr id="3" name="Textplatzhalter 2">
            <a:extLst>
              <a:ext uri="{FF2B5EF4-FFF2-40B4-BE49-F238E27FC236}">
                <a16:creationId xmlns:a16="http://schemas.microsoft.com/office/drawing/2014/main" id="{374176F3-7FC6-5242-63C5-AF62CF70F086}"/>
              </a:ext>
            </a:extLst>
          </p:cNvPr>
          <p:cNvSpPr>
            <a:spLocks noGrp="1"/>
          </p:cNvSpPr>
          <p:nvPr>
            <p:ph type="body" sz="quarter" idx="11"/>
          </p:nvPr>
        </p:nvSpPr>
        <p:spPr>
          <a:xfrm>
            <a:off x="757021" y="2179201"/>
            <a:ext cx="11050980" cy="4311437"/>
          </a:xfrm>
        </p:spPr>
        <p:txBody>
          <a:bodyPr/>
          <a:lstStyle/>
          <a:p>
            <a:r>
              <a:rPr lang="de-DE"/>
              <a:t>Diskriminierung, Bias durch unvollständige Daten</a:t>
            </a:r>
          </a:p>
          <a:p>
            <a:r>
              <a:rPr lang="de-DE"/>
              <a:t>fehlende Erklärbarkeit, KI als </a:t>
            </a:r>
            <a:r>
              <a:rPr lang="de-DE" err="1"/>
              <a:t>black</a:t>
            </a:r>
            <a:r>
              <a:rPr lang="de-DE"/>
              <a:t> box</a:t>
            </a:r>
          </a:p>
          <a:p>
            <a:r>
              <a:rPr lang="de-DE"/>
              <a:t>Unterstützung kolonialer Strukturen im Globalen Süden: </a:t>
            </a:r>
            <a:r>
              <a:rPr lang="de-DE" err="1"/>
              <a:t>click</a:t>
            </a:r>
            <a:r>
              <a:rPr lang="de-DE"/>
              <a:t> </a:t>
            </a:r>
            <a:r>
              <a:rPr lang="de-DE" err="1"/>
              <a:t>work</a:t>
            </a:r>
            <a:r>
              <a:rPr lang="de-DE"/>
              <a:t>, Ausbeutung von Mensch und Natur, Herstellung von und für Globalen Norden</a:t>
            </a:r>
          </a:p>
          <a:p>
            <a:r>
              <a:rPr lang="de-DE"/>
              <a:t>White Male </a:t>
            </a:r>
            <a:r>
              <a:rPr lang="de-DE" err="1"/>
              <a:t>perspective</a:t>
            </a:r>
            <a:r>
              <a:rPr lang="de-DE"/>
              <a:t> </a:t>
            </a:r>
          </a:p>
          <a:p>
            <a:r>
              <a:rPr lang="de-DE"/>
              <a:t>Energieverbrauch</a:t>
            </a:r>
          </a:p>
          <a:p>
            <a:r>
              <a:rPr lang="de-DE"/>
              <a:t>Deep Fakes, Fake News</a:t>
            </a:r>
          </a:p>
          <a:p>
            <a:r>
              <a:rPr lang="de-DE"/>
              <a:t>Job-Verlust</a:t>
            </a:r>
          </a:p>
          <a:p>
            <a:r>
              <a:rPr lang="de-DE"/>
              <a:t>Abhängigkeit der Technologie</a:t>
            </a:r>
          </a:p>
        </p:txBody>
      </p:sp>
    </p:spTree>
    <p:extLst>
      <p:ext uri="{BB962C8B-B14F-4D97-AF65-F5344CB8AC3E}">
        <p14:creationId xmlns:p14="http://schemas.microsoft.com/office/powerpoint/2010/main" val="254833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56740-73A7-36A4-4793-CDE257F8BF39}"/>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6DD4A0A1-D083-0ADA-E41E-9CA9B8688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8638" y="759302"/>
            <a:ext cx="5324354" cy="5335485"/>
          </a:xfrm>
          <a:prstGeom prst="rect">
            <a:avLst/>
          </a:prstGeom>
        </p:spPr>
      </p:pic>
      <p:sp>
        <p:nvSpPr>
          <p:cNvPr id="7" name="Textfeld 6">
            <a:extLst>
              <a:ext uri="{FF2B5EF4-FFF2-40B4-BE49-F238E27FC236}">
                <a16:creationId xmlns:a16="http://schemas.microsoft.com/office/drawing/2014/main" id="{C1AFBD4F-E547-91D0-AC36-09751C0DD4E3}"/>
              </a:ext>
            </a:extLst>
          </p:cNvPr>
          <p:cNvSpPr txBox="1"/>
          <p:nvPr/>
        </p:nvSpPr>
        <p:spPr>
          <a:xfrm>
            <a:off x="4430210" y="1163538"/>
            <a:ext cx="3070185" cy="1200329"/>
          </a:xfrm>
          <a:prstGeom prst="rect">
            <a:avLst/>
          </a:prstGeom>
          <a:noFill/>
        </p:spPr>
        <p:txBody>
          <a:bodyPr wrap="square">
            <a:spAutoFit/>
          </a:bodyPr>
          <a:lstStyle/>
          <a:p>
            <a:pPr algn="ctr"/>
            <a:r>
              <a:rPr lang="de-DE" sz="3600"/>
              <a:t>Was wisst ihr </a:t>
            </a:r>
          </a:p>
          <a:p>
            <a:pPr algn="ctr"/>
            <a:r>
              <a:rPr lang="de-DE" sz="3600"/>
              <a:t>über KI?</a:t>
            </a:r>
          </a:p>
        </p:txBody>
      </p:sp>
      <p:sp>
        <p:nvSpPr>
          <p:cNvPr id="2" name="Textfeld 1">
            <a:extLst>
              <a:ext uri="{FF2B5EF4-FFF2-40B4-BE49-F238E27FC236}">
                <a16:creationId xmlns:a16="http://schemas.microsoft.com/office/drawing/2014/main" id="{70A63DD3-E011-34B6-A6AB-2C1800AC7F6F}"/>
              </a:ext>
            </a:extLst>
          </p:cNvPr>
          <p:cNvSpPr txBox="1"/>
          <p:nvPr/>
        </p:nvSpPr>
        <p:spPr>
          <a:xfrm>
            <a:off x="2843514" y="6094787"/>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580687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4" descr="Ein Bild, das Grafiken, Clipart, Screenshot, Electric Blue (Farbe) enthält.&#10;&#10;Automatisch generierte Beschreibung">
            <a:extLst>
              <a:ext uri="{FF2B5EF4-FFF2-40B4-BE49-F238E27FC236}">
                <a16:creationId xmlns:a16="http://schemas.microsoft.com/office/drawing/2014/main" id="{8E4535FE-5531-C85B-6BBF-D490E0632B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868" y="1127262"/>
            <a:ext cx="3541502" cy="3548909"/>
          </a:xfrm>
          <a:prstGeom prst="rect">
            <a:avLst/>
          </a:prstGeom>
        </p:spPr>
      </p:pic>
      <p:sp>
        <p:nvSpPr>
          <p:cNvPr id="5" name="Textfeld 4">
            <a:extLst>
              <a:ext uri="{FF2B5EF4-FFF2-40B4-BE49-F238E27FC236}">
                <a16:creationId xmlns:a16="http://schemas.microsoft.com/office/drawing/2014/main" id="{178BC2A0-AA1C-DC7E-C8F5-3B6B79117C80}"/>
              </a:ext>
            </a:extLst>
          </p:cNvPr>
          <p:cNvSpPr txBox="1"/>
          <p:nvPr/>
        </p:nvSpPr>
        <p:spPr>
          <a:xfrm>
            <a:off x="1242520" y="1476054"/>
            <a:ext cx="3016963" cy="646331"/>
          </a:xfrm>
          <a:prstGeom prst="rect">
            <a:avLst/>
          </a:prstGeom>
          <a:noFill/>
        </p:spPr>
        <p:txBody>
          <a:bodyPr wrap="square">
            <a:spAutoFit/>
          </a:bodyPr>
          <a:lstStyle/>
          <a:p>
            <a:pPr algn="ctr"/>
            <a:r>
              <a:rPr lang="de-DE" sz="3600"/>
              <a:t>Vorurteile</a:t>
            </a:r>
          </a:p>
        </p:txBody>
      </p:sp>
      <p:sp>
        <p:nvSpPr>
          <p:cNvPr id="4" name="Textfeld 3">
            <a:extLst>
              <a:ext uri="{FF2B5EF4-FFF2-40B4-BE49-F238E27FC236}">
                <a16:creationId xmlns:a16="http://schemas.microsoft.com/office/drawing/2014/main" id="{203879DF-65CE-E16C-F2A9-7D5872A26DB5}"/>
              </a:ext>
            </a:extLst>
          </p:cNvPr>
          <p:cNvSpPr txBox="1"/>
          <p:nvPr/>
        </p:nvSpPr>
        <p:spPr>
          <a:xfrm>
            <a:off x="540152" y="4676171"/>
            <a:ext cx="1858201" cy="246221"/>
          </a:xfrm>
          <a:prstGeom prst="rect">
            <a:avLst/>
          </a:prstGeom>
          <a:noFill/>
        </p:spPr>
        <p:txBody>
          <a:bodyPr wrap="none" rtlCol="0">
            <a:spAutoFit/>
          </a:bodyPr>
          <a:lstStyle/>
          <a:p>
            <a:r>
              <a:rPr lang="de-DE" sz="1000"/>
              <a:t>CC BY SA 4.0 Luise Wüstling</a:t>
            </a:r>
          </a:p>
        </p:txBody>
      </p:sp>
      <p:pic>
        <p:nvPicPr>
          <p:cNvPr id="7" name="Grafik 6" descr="Ein Bild, das Person, Kleidung, Menschliches Gesicht, Essen enthält.&#10;&#10;Automatisch generierte Beschreibung">
            <a:extLst>
              <a:ext uri="{FF2B5EF4-FFF2-40B4-BE49-F238E27FC236}">
                <a16:creationId xmlns:a16="http://schemas.microsoft.com/office/drawing/2014/main" id="{DDBD347B-D9D1-8830-7157-7405125CF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653" y="2271531"/>
            <a:ext cx="4123479" cy="2748986"/>
          </a:xfrm>
          <a:prstGeom prst="rect">
            <a:avLst/>
          </a:prstGeom>
        </p:spPr>
      </p:pic>
      <p:sp>
        <p:nvSpPr>
          <p:cNvPr id="11" name="Textfeld 10">
            <a:extLst>
              <a:ext uri="{FF2B5EF4-FFF2-40B4-BE49-F238E27FC236}">
                <a16:creationId xmlns:a16="http://schemas.microsoft.com/office/drawing/2014/main" id="{0F2BCBA8-4A64-FB9D-F492-4553C4B961A2}"/>
              </a:ext>
            </a:extLst>
          </p:cNvPr>
          <p:cNvSpPr txBox="1"/>
          <p:nvPr/>
        </p:nvSpPr>
        <p:spPr>
          <a:xfrm>
            <a:off x="7639599" y="5145229"/>
            <a:ext cx="4239533" cy="646331"/>
          </a:xfrm>
          <a:prstGeom prst="rect">
            <a:avLst/>
          </a:prstGeom>
          <a:noFill/>
        </p:spPr>
        <p:txBody>
          <a:bodyPr wrap="square" rtlCol="0">
            <a:spAutoFit/>
          </a:bodyPr>
          <a:lstStyle/>
          <a:p>
            <a:r>
              <a:rPr lang="de-DE"/>
              <a:t>Draw a </a:t>
            </a:r>
            <a:r>
              <a:rPr lang="de-DE" err="1"/>
              <a:t>german</a:t>
            </a:r>
            <a:r>
              <a:rPr lang="de-DE"/>
              <a:t> </a:t>
            </a:r>
            <a:r>
              <a:rPr lang="de-DE" err="1"/>
              <a:t>family</a:t>
            </a:r>
            <a:r>
              <a:rPr lang="de-DE"/>
              <a:t> </a:t>
            </a:r>
            <a:r>
              <a:rPr lang="de-DE" err="1"/>
              <a:t>sitting</a:t>
            </a:r>
            <a:r>
              <a:rPr lang="de-DE"/>
              <a:t> at a </a:t>
            </a:r>
            <a:r>
              <a:rPr lang="de-DE" err="1"/>
              <a:t>table</a:t>
            </a:r>
            <a:r>
              <a:rPr lang="de-DE"/>
              <a:t>, DALL-E 3</a:t>
            </a:r>
          </a:p>
        </p:txBody>
      </p:sp>
      <p:pic>
        <p:nvPicPr>
          <p:cNvPr id="13" name="Grafik 12" descr="Ein Bild, das Person, Kleidung, Essen, Menschliches Gesicht enthält.&#10;&#10;Automatisch generierte Beschreibung">
            <a:extLst>
              <a:ext uri="{FF2B5EF4-FFF2-40B4-BE49-F238E27FC236}">
                <a16:creationId xmlns:a16="http://schemas.microsoft.com/office/drawing/2014/main" id="{C123558A-AF11-BA15-995C-8720E1D3D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0424" y="1712771"/>
            <a:ext cx="3669175" cy="3669175"/>
          </a:xfrm>
          <a:prstGeom prst="rect">
            <a:avLst/>
          </a:prstGeom>
        </p:spPr>
      </p:pic>
      <p:sp>
        <p:nvSpPr>
          <p:cNvPr id="14" name="Textfeld 13">
            <a:extLst>
              <a:ext uri="{FF2B5EF4-FFF2-40B4-BE49-F238E27FC236}">
                <a16:creationId xmlns:a16="http://schemas.microsoft.com/office/drawing/2014/main" id="{BC390921-3FFF-698C-E903-480A69D79351}"/>
              </a:ext>
            </a:extLst>
          </p:cNvPr>
          <p:cNvSpPr txBox="1"/>
          <p:nvPr/>
        </p:nvSpPr>
        <p:spPr>
          <a:xfrm>
            <a:off x="3854370" y="5407572"/>
            <a:ext cx="3553120" cy="646331"/>
          </a:xfrm>
          <a:prstGeom prst="rect">
            <a:avLst/>
          </a:prstGeom>
          <a:noFill/>
        </p:spPr>
        <p:txBody>
          <a:bodyPr wrap="square" rtlCol="0">
            <a:spAutoFit/>
          </a:bodyPr>
          <a:lstStyle/>
          <a:p>
            <a:r>
              <a:rPr lang="de-DE"/>
              <a:t>Deutsche Familie beim Essen, DALL-2</a:t>
            </a:r>
          </a:p>
        </p:txBody>
      </p:sp>
    </p:spTree>
    <p:extLst>
      <p:ext uri="{BB962C8B-B14F-4D97-AF65-F5344CB8AC3E}">
        <p14:creationId xmlns:p14="http://schemas.microsoft.com/office/powerpoint/2010/main" val="3077759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ED57D-9F6B-C805-086C-F8EABBFB87BF}"/>
            </a:ext>
          </a:extLst>
        </p:cNvPr>
        <p:cNvGrpSpPr/>
        <p:nvPr/>
      </p:nvGrpSpPr>
      <p:grpSpPr>
        <a:xfrm>
          <a:off x="0" y="0"/>
          <a:ext cx="0" cy="0"/>
          <a:chOff x="0" y="0"/>
          <a:chExt cx="0" cy="0"/>
        </a:xfrm>
      </p:grpSpPr>
      <p:pic>
        <p:nvPicPr>
          <p:cNvPr id="7" name="Grafik 6" descr="Ein Bild, das Person, Kleidung, Im Haus, Mann enthält.&#10;&#10;Automatisch generierte Beschreibung">
            <a:extLst>
              <a:ext uri="{FF2B5EF4-FFF2-40B4-BE49-F238E27FC236}">
                <a16:creationId xmlns:a16="http://schemas.microsoft.com/office/drawing/2014/main" id="{B918CC7A-5774-2549-FB2C-B97E5DB9D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028" y="389889"/>
            <a:ext cx="5925686" cy="5925686"/>
          </a:xfrm>
          <a:prstGeom prst="rect">
            <a:avLst/>
          </a:prstGeom>
        </p:spPr>
      </p:pic>
      <p:sp>
        <p:nvSpPr>
          <p:cNvPr id="6" name="Textfeld 5">
            <a:extLst>
              <a:ext uri="{FF2B5EF4-FFF2-40B4-BE49-F238E27FC236}">
                <a16:creationId xmlns:a16="http://schemas.microsoft.com/office/drawing/2014/main" id="{51D3C49B-511E-F01B-B18F-5CD0CC79CC62}"/>
              </a:ext>
            </a:extLst>
          </p:cNvPr>
          <p:cNvSpPr txBox="1"/>
          <p:nvPr/>
        </p:nvSpPr>
        <p:spPr>
          <a:xfrm>
            <a:off x="8564714" y="5669244"/>
            <a:ext cx="3159839" cy="646331"/>
          </a:xfrm>
          <a:prstGeom prst="rect">
            <a:avLst/>
          </a:prstGeom>
          <a:noFill/>
        </p:spPr>
        <p:txBody>
          <a:bodyPr wrap="none" rtlCol="0">
            <a:spAutoFit/>
          </a:bodyPr>
          <a:lstStyle/>
          <a:p>
            <a:r>
              <a:rPr lang="de-DE"/>
              <a:t>Draw an </a:t>
            </a:r>
            <a:r>
              <a:rPr lang="de-DE" err="1"/>
              <a:t>image</a:t>
            </a:r>
            <a:r>
              <a:rPr lang="de-DE"/>
              <a:t> </a:t>
            </a:r>
            <a:r>
              <a:rPr lang="de-DE" err="1"/>
              <a:t>of</a:t>
            </a:r>
            <a:r>
              <a:rPr lang="de-DE"/>
              <a:t> a </a:t>
            </a:r>
            <a:r>
              <a:rPr lang="de-DE" err="1"/>
              <a:t>manager</a:t>
            </a:r>
            <a:endParaRPr lang="de-DE"/>
          </a:p>
          <a:p>
            <a:r>
              <a:rPr lang="de-DE"/>
              <a:t>DALL-E3</a:t>
            </a:r>
          </a:p>
        </p:txBody>
      </p:sp>
    </p:spTree>
    <p:extLst>
      <p:ext uri="{BB962C8B-B14F-4D97-AF65-F5344CB8AC3E}">
        <p14:creationId xmlns:p14="http://schemas.microsoft.com/office/powerpoint/2010/main" val="1090280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Person, Kleidung, Menschliches Gesicht, Lächeln enthält.&#10;&#10;Automatisch generierte Beschreibung">
            <a:extLst>
              <a:ext uri="{FF2B5EF4-FFF2-40B4-BE49-F238E27FC236}">
                <a16:creationId xmlns:a16="http://schemas.microsoft.com/office/drawing/2014/main" id="{0E77AFE4-429A-1CFD-35D7-AF99584FF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257" y="925975"/>
            <a:ext cx="8017880" cy="5345253"/>
          </a:xfrm>
          <a:prstGeom prst="rect">
            <a:avLst/>
          </a:prstGeom>
        </p:spPr>
      </p:pic>
      <p:sp>
        <p:nvSpPr>
          <p:cNvPr id="10" name="Textfeld 9">
            <a:extLst>
              <a:ext uri="{FF2B5EF4-FFF2-40B4-BE49-F238E27FC236}">
                <a16:creationId xmlns:a16="http://schemas.microsoft.com/office/drawing/2014/main" id="{E94C7AA4-509D-0CA9-CE81-0C087EAF80C9}"/>
              </a:ext>
            </a:extLst>
          </p:cNvPr>
          <p:cNvSpPr txBox="1"/>
          <p:nvPr/>
        </p:nvSpPr>
        <p:spPr>
          <a:xfrm>
            <a:off x="1507603" y="6294378"/>
            <a:ext cx="6094070" cy="369332"/>
          </a:xfrm>
          <a:prstGeom prst="rect">
            <a:avLst/>
          </a:prstGeom>
          <a:noFill/>
        </p:spPr>
        <p:txBody>
          <a:bodyPr wrap="square">
            <a:spAutoFit/>
          </a:bodyPr>
          <a:lstStyle/>
          <a:p>
            <a:r>
              <a:rPr lang="de-DE"/>
              <a:t>Mal ein Bild einer Gruppe von Managern. DALLE-3</a:t>
            </a:r>
          </a:p>
        </p:txBody>
      </p:sp>
    </p:spTree>
    <p:extLst>
      <p:ext uri="{BB962C8B-B14F-4D97-AF65-F5344CB8AC3E}">
        <p14:creationId xmlns:p14="http://schemas.microsoft.com/office/powerpoint/2010/main" val="1758781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descr="Ein Bild, das Grafiken, Clipart, Screenshot, Electric Blue (Farbe) enthält.&#10;&#10;Automatisch generierte Beschreibung">
            <a:extLst>
              <a:ext uri="{FF2B5EF4-FFF2-40B4-BE49-F238E27FC236}">
                <a16:creationId xmlns:a16="http://schemas.microsoft.com/office/drawing/2014/main" id="{6EB6C3C6-4AF2-A75A-1CD3-F8160893C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893" y="400087"/>
            <a:ext cx="6039654" cy="6052286"/>
          </a:xfrm>
          <a:prstGeom prst="rect">
            <a:avLst/>
          </a:prstGeom>
        </p:spPr>
      </p:pic>
      <p:sp>
        <p:nvSpPr>
          <p:cNvPr id="5" name="Textfeld 4">
            <a:extLst>
              <a:ext uri="{FF2B5EF4-FFF2-40B4-BE49-F238E27FC236}">
                <a16:creationId xmlns:a16="http://schemas.microsoft.com/office/drawing/2014/main" id="{CF4107D5-694F-7F12-9DAC-6829E8B2BE19}"/>
              </a:ext>
            </a:extLst>
          </p:cNvPr>
          <p:cNvSpPr txBox="1"/>
          <p:nvPr/>
        </p:nvSpPr>
        <p:spPr>
          <a:xfrm>
            <a:off x="2700758" y="725313"/>
            <a:ext cx="3815789" cy="1754326"/>
          </a:xfrm>
          <a:prstGeom prst="rect">
            <a:avLst/>
          </a:prstGeom>
          <a:noFill/>
        </p:spPr>
        <p:txBody>
          <a:bodyPr wrap="square">
            <a:spAutoFit/>
          </a:bodyPr>
          <a:lstStyle/>
          <a:p>
            <a:pPr algn="ctr"/>
            <a:r>
              <a:rPr lang="de-DE" sz="3600"/>
              <a:t>Welche Probleme </a:t>
            </a:r>
          </a:p>
          <a:p>
            <a:pPr algn="ctr"/>
            <a:r>
              <a:rPr lang="de-DE" sz="3600"/>
              <a:t>können auftreten?</a:t>
            </a:r>
          </a:p>
        </p:txBody>
      </p:sp>
      <p:sp>
        <p:nvSpPr>
          <p:cNvPr id="2" name="Textfeld 1">
            <a:extLst>
              <a:ext uri="{FF2B5EF4-FFF2-40B4-BE49-F238E27FC236}">
                <a16:creationId xmlns:a16="http://schemas.microsoft.com/office/drawing/2014/main" id="{31953838-9554-2B52-EE44-915488220F99}"/>
              </a:ext>
            </a:extLst>
          </p:cNvPr>
          <p:cNvSpPr txBox="1"/>
          <p:nvPr/>
        </p:nvSpPr>
        <p:spPr>
          <a:xfrm>
            <a:off x="1107311" y="6452372"/>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2358352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Reagenzgläser Silhouette">
            <a:extLst>
              <a:ext uri="{FF2B5EF4-FFF2-40B4-BE49-F238E27FC236}">
                <a16:creationId xmlns:a16="http://schemas.microsoft.com/office/drawing/2014/main" id="{47F33A3F-B0E4-5765-6A3C-2548EA4C44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005" y="1964101"/>
            <a:ext cx="1851949" cy="1851949"/>
          </a:xfrm>
          <a:prstGeom prst="rect">
            <a:avLst/>
          </a:prstGeom>
        </p:spPr>
      </p:pic>
      <p:sp>
        <p:nvSpPr>
          <p:cNvPr id="8" name="Textfeld 7">
            <a:extLst>
              <a:ext uri="{FF2B5EF4-FFF2-40B4-BE49-F238E27FC236}">
                <a16:creationId xmlns:a16="http://schemas.microsoft.com/office/drawing/2014/main" id="{EDC81956-39AF-6DCA-F951-B36FC9D8F835}"/>
              </a:ext>
            </a:extLst>
          </p:cNvPr>
          <p:cNvSpPr txBox="1"/>
          <p:nvPr/>
        </p:nvSpPr>
        <p:spPr>
          <a:xfrm>
            <a:off x="1155005" y="3816050"/>
            <a:ext cx="2052165" cy="1200329"/>
          </a:xfrm>
          <a:prstGeom prst="rect">
            <a:avLst/>
          </a:prstGeom>
          <a:noFill/>
        </p:spPr>
        <p:txBody>
          <a:bodyPr wrap="none" rtlCol="0">
            <a:spAutoFit/>
          </a:bodyPr>
          <a:lstStyle/>
          <a:p>
            <a:pPr algn="ctr"/>
            <a:r>
              <a:rPr lang="de-DE" sz="2400"/>
              <a:t>Fehlerhafte </a:t>
            </a:r>
          </a:p>
          <a:p>
            <a:pPr algn="ctr"/>
            <a:r>
              <a:rPr lang="de-DE" sz="2400"/>
              <a:t>medizinische </a:t>
            </a:r>
          </a:p>
          <a:p>
            <a:pPr algn="ctr"/>
            <a:r>
              <a:rPr lang="de-DE" sz="2400"/>
              <a:t>Diagnostik</a:t>
            </a:r>
          </a:p>
        </p:txBody>
      </p:sp>
      <p:pic>
        <p:nvPicPr>
          <p:cNvPr id="12" name="Grafik 11" descr="Liste Silhouette">
            <a:extLst>
              <a:ext uri="{FF2B5EF4-FFF2-40B4-BE49-F238E27FC236}">
                <a16:creationId xmlns:a16="http://schemas.microsoft.com/office/drawing/2014/main" id="{1485B7FC-2A44-06EC-02D2-FA1256791F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71587" y="410542"/>
            <a:ext cx="1851949" cy="1851949"/>
          </a:xfrm>
          <a:prstGeom prst="rect">
            <a:avLst/>
          </a:prstGeom>
        </p:spPr>
      </p:pic>
      <p:sp>
        <p:nvSpPr>
          <p:cNvPr id="13" name="Textfeld 12">
            <a:extLst>
              <a:ext uri="{FF2B5EF4-FFF2-40B4-BE49-F238E27FC236}">
                <a16:creationId xmlns:a16="http://schemas.microsoft.com/office/drawing/2014/main" id="{AD79F449-639F-072E-F149-07BFD8A2AE99}"/>
              </a:ext>
            </a:extLst>
          </p:cNvPr>
          <p:cNvSpPr txBox="1"/>
          <p:nvPr/>
        </p:nvSpPr>
        <p:spPr>
          <a:xfrm>
            <a:off x="5039665" y="701100"/>
            <a:ext cx="4467890" cy="830997"/>
          </a:xfrm>
          <a:prstGeom prst="rect">
            <a:avLst/>
          </a:prstGeom>
          <a:noFill/>
        </p:spPr>
        <p:txBody>
          <a:bodyPr wrap="none" rtlCol="0">
            <a:spAutoFit/>
          </a:bodyPr>
          <a:lstStyle/>
          <a:p>
            <a:r>
              <a:rPr lang="de-DE" sz="2400"/>
              <a:t>Unfaire Beurteilung von </a:t>
            </a:r>
          </a:p>
          <a:p>
            <a:r>
              <a:rPr lang="de-DE" sz="2400"/>
              <a:t>Lebensläufen für Bewerbungen</a:t>
            </a:r>
          </a:p>
        </p:txBody>
      </p:sp>
      <p:sp>
        <p:nvSpPr>
          <p:cNvPr id="15" name="Textfeld 14">
            <a:extLst>
              <a:ext uri="{FF2B5EF4-FFF2-40B4-BE49-F238E27FC236}">
                <a16:creationId xmlns:a16="http://schemas.microsoft.com/office/drawing/2014/main" id="{A830C6D7-B5A2-BC04-3379-058AD42E457B}"/>
              </a:ext>
            </a:extLst>
          </p:cNvPr>
          <p:cNvSpPr txBox="1"/>
          <p:nvPr/>
        </p:nvSpPr>
        <p:spPr>
          <a:xfrm>
            <a:off x="4464994" y="5481165"/>
            <a:ext cx="2241319" cy="461665"/>
          </a:xfrm>
          <a:prstGeom prst="rect">
            <a:avLst/>
          </a:prstGeom>
          <a:noFill/>
        </p:spPr>
        <p:txBody>
          <a:bodyPr wrap="none" rtlCol="0">
            <a:spAutoFit/>
          </a:bodyPr>
          <a:lstStyle/>
          <a:p>
            <a:r>
              <a:rPr lang="de-DE" sz="2400" err="1"/>
              <a:t>Racial</a:t>
            </a:r>
            <a:r>
              <a:rPr lang="de-DE" sz="2400"/>
              <a:t> </a:t>
            </a:r>
            <a:r>
              <a:rPr lang="de-DE" sz="2400" err="1"/>
              <a:t>Profiling</a:t>
            </a:r>
            <a:endParaRPr lang="de-DE" sz="2400"/>
          </a:p>
        </p:txBody>
      </p:sp>
      <p:pic>
        <p:nvPicPr>
          <p:cNvPr id="17" name="Grafik 16" descr="Polizistin Silhouette">
            <a:extLst>
              <a:ext uri="{FF2B5EF4-FFF2-40B4-BE49-F238E27FC236}">
                <a16:creationId xmlns:a16="http://schemas.microsoft.com/office/drawing/2014/main" id="{4BA5C845-0157-4010-4F8E-354A6DD19A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48130" y="3429000"/>
            <a:ext cx="2052165" cy="2052165"/>
          </a:xfrm>
          <a:prstGeom prst="rect">
            <a:avLst/>
          </a:prstGeom>
        </p:spPr>
      </p:pic>
      <p:pic>
        <p:nvPicPr>
          <p:cNvPr id="19" name="Grafik 18" descr="Kreditkarte Silhouette">
            <a:extLst>
              <a:ext uri="{FF2B5EF4-FFF2-40B4-BE49-F238E27FC236}">
                <a16:creationId xmlns:a16="http://schemas.microsoft.com/office/drawing/2014/main" id="{6A43E89E-A34F-87C6-EA46-0781ED8A80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64928" y="2279493"/>
            <a:ext cx="2052165" cy="2052165"/>
          </a:xfrm>
          <a:prstGeom prst="rect">
            <a:avLst/>
          </a:prstGeom>
        </p:spPr>
      </p:pic>
      <p:sp>
        <p:nvSpPr>
          <p:cNvPr id="20" name="Textfeld 19">
            <a:extLst>
              <a:ext uri="{FF2B5EF4-FFF2-40B4-BE49-F238E27FC236}">
                <a16:creationId xmlns:a16="http://schemas.microsoft.com/office/drawing/2014/main" id="{D4E38CA3-FFBB-97E2-1EDF-6DE610579D19}"/>
              </a:ext>
            </a:extLst>
          </p:cNvPr>
          <p:cNvSpPr txBox="1"/>
          <p:nvPr/>
        </p:nvSpPr>
        <p:spPr>
          <a:xfrm>
            <a:off x="9017093" y="2890076"/>
            <a:ext cx="2103461" cy="830997"/>
          </a:xfrm>
          <a:prstGeom prst="rect">
            <a:avLst/>
          </a:prstGeom>
          <a:noFill/>
        </p:spPr>
        <p:txBody>
          <a:bodyPr wrap="none" rtlCol="0">
            <a:spAutoFit/>
          </a:bodyPr>
          <a:lstStyle/>
          <a:p>
            <a:r>
              <a:rPr lang="de-DE" sz="2400"/>
              <a:t>Ungerechte </a:t>
            </a:r>
          </a:p>
          <a:p>
            <a:r>
              <a:rPr lang="de-DE" sz="2400"/>
              <a:t>Kreditvergabe</a:t>
            </a:r>
          </a:p>
        </p:txBody>
      </p:sp>
    </p:spTree>
    <p:extLst>
      <p:ext uri="{BB962C8B-B14F-4D97-AF65-F5344CB8AC3E}">
        <p14:creationId xmlns:p14="http://schemas.microsoft.com/office/powerpoint/2010/main" val="1978164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69C9A-1A38-1281-C94C-C241E86BB620}"/>
            </a:ext>
          </a:extLst>
        </p:cNvPr>
        <p:cNvGrpSpPr/>
        <p:nvPr/>
      </p:nvGrpSpPr>
      <p:grpSpPr>
        <a:xfrm>
          <a:off x="0" y="0"/>
          <a:ext cx="0" cy="0"/>
          <a:chOff x="0" y="0"/>
          <a:chExt cx="0" cy="0"/>
        </a:xfrm>
      </p:grpSpPr>
      <p:pic>
        <p:nvPicPr>
          <p:cNvPr id="3" name="Inhaltsplatzhalter 4" descr="Ein Bild, das Grafiken, Clipart, Screenshot, Electric Blue (Farbe) enthält.&#10;&#10;Automatisch generierte Beschreibung">
            <a:extLst>
              <a:ext uri="{FF2B5EF4-FFF2-40B4-BE49-F238E27FC236}">
                <a16:creationId xmlns:a16="http://schemas.microsoft.com/office/drawing/2014/main" id="{1D4FB2FE-F876-CD97-9424-2D23532F79E0}"/>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476893" y="960699"/>
            <a:ext cx="5480211" cy="5491673"/>
          </a:xfrm>
        </p:spPr>
      </p:pic>
      <p:sp>
        <p:nvSpPr>
          <p:cNvPr id="4" name="Textfeld 3">
            <a:extLst>
              <a:ext uri="{FF2B5EF4-FFF2-40B4-BE49-F238E27FC236}">
                <a16:creationId xmlns:a16="http://schemas.microsoft.com/office/drawing/2014/main" id="{2C3051DA-DECC-4622-1283-FD5C2F1CEA3C}"/>
              </a:ext>
            </a:extLst>
          </p:cNvPr>
          <p:cNvSpPr txBox="1"/>
          <p:nvPr/>
        </p:nvSpPr>
        <p:spPr>
          <a:xfrm>
            <a:off x="2581155" y="1049405"/>
            <a:ext cx="3375949" cy="1754326"/>
          </a:xfrm>
          <a:prstGeom prst="rect">
            <a:avLst/>
          </a:prstGeom>
          <a:noFill/>
        </p:spPr>
        <p:txBody>
          <a:bodyPr wrap="square">
            <a:spAutoFit/>
          </a:bodyPr>
          <a:lstStyle/>
          <a:p>
            <a:pPr algn="ctr"/>
            <a:r>
              <a:rPr lang="de-DE" sz="3600"/>
              <a:t>Wie gut könnt ihr Deep Fakes erkennen?</a:t>
            </a:r>
          </a:p>
        </p:txBody>
      </p:sp>
      <p:sp>
        <p:nvSpPr>
          <p:cNvPr id="8" name="Textplatzhalter 2">
            <a:extLst>
              <a:ext uri="{FF2B5EF4-FFF2-40B4-BE49-F238E27FC236}">
                <a16:creationId xmlns:a16="http://schemas.microsoft.com/office/drawing/2014/main" id="{63B6D6E8-071D-D827-56D2-164223992204}"/>
              </a:ext>
            </a:extLst>
          </p:cNvPr>
          <p:cNvSpPr txBox="1">
            <a:spLocks/>
          </p:cNvSpPr>
          <p:nvPr/>
        </p:nvSpPr>
        <p:spPr>
          <a:xfrm>
            <a:off x="6501677" y="3229671"/>
            <a:ext cx="5316637" cy="1987724"/>
          </a:xfrm>
          <a:prstGeom prst="rect">
            <a:avLst/>
          </a:prstGeom>
        </p:spPr>
        <p:txBody>
          <a:bodyPr wrap="square" lIns="0" tIns="0" rIns="0" bIns="0">
            <a:spAutoFit/>
          </a:bodyPr>
          <a:lstStyle>
            <a:lvl1pPr marL="237061" indent="-237061" algn="l" rtl="0" eaLnBrk="0" fontAlgn="base" hangingPunct="0">
              <a:lnSpc>
                <a:spcPct val="100000"/>
              </a:lnSpc>
              <a:spcBef>
                <a:spcPct val="0"/>
              </a:spcBef>
              <a:spcAft>
                <a:spcPts val="1067"/>
              </a:spcAft>
              <a:buFont typeface="Arial" panose="020B0604020202020204" pitchFamily="34" charset="0"/>
              <a:buChar char="•"/>
              <a:defRPr sz="2400" baseline="0">
                <a:solidFill>
                  <a:schemeClr val="tx1"/>
                </a:solidFill>
                <a:latin typeface="+mn-lt"/>
                <a:ea typeface="+mn-ea"/>
                <a:cs typeface="+mn-cs"/>
              </a:defRPr>
            </a:lvl1pPr>
            <a:lvl2pPr marL="480472" indent="-243411" algn="l" rtl="0" eaLnBrk="0" fontAlgn="base" hangingPunct="0">
              <a:lnSpc>
                <a:spcPct val="100000"/>
              </a:lnSpc>
              <a:spcBef>
                <a:spcPct val="0"/>
              </a:spcBef>
              <a:spcAft>
                <a:spcPts val="800"/>
              </a:spcAft>
              <a:buSzPct val="100000"/>
              <a:buFont typeface="Arial" panose="020B0604020202020204" pitchFamily="34" charset="0"/>
              <a:buChar char="•"/>
              <a:defRPr sz="2133">
                <a:solidFill>
                  <a:schemeClr val="tx1"/>
                </a:solidFill>
                <a:latin typeface="+mn-lt"/>
              </a:defRPr>
            </a:lvl2pPr>
            <a:lvl3pPr marL="717533" indent="-237061" algn="l" rtl="0" eaLnBrk="0" fontAlgn="base" hangingPunct="0">
              <a:lnSpc>
                <a:spcPct val="100000"/>
              </a:lnSpc>
              <a:spcBef>
                <a:spcPct val="0"/>
              </a:spcBef>
              <a:spcAft>
                <a:spcPts val="533"/>
              </a:spcAft>
              <a:buFont typeface="Arial" panose="020B0604020202020204" pitchFamily="34" charset="0"/>
              <a:buChar char="•"/>
              <a:defRPr sz="1867">
                <a:solidFill>
                  <a:schemeClr val="tx1"/>
                </a:solidFill>
                <a:latin typeface="+mn-lt"/>
              </a:defRPr>
            </a:lvl3pPr>
            <a:lvl4pPr marL="954593" indent="-237061" algn="l" rtl="0" eaLnBrk="0" fontAlgn="base" hangingPunct="0">
              <a:lnSpc>
                <a:spcPct val="100000"/>
              </a:lnSpc>
              <a:spcBef>
                <a:spcPct val="0"/>
              </a:spcBef>
              <a:spcAft>
                <a:spcPts val="267"/>
              </a:spcAft>
              <a:buFont typeface="Arial" panose="020B0604020202020204" pitchFamily="34" charset="0"/>
              <a:buChar char="•"/>
              <a:defRPr sz="1600">
                <a:solidFill>
                  <a:schemeClr val="tx1"/>
                </a:solidFill>
                <a:latin typeface="+mn-lt"/>
              </a:defRPr>
            </a:lvl4pPr>
            <a:lvl5pPr marL="1198003" indent="-239178" algn="l" rtl="0" eaLnBrk="0" fontAlgn="base" hangingPunct="0">
              <a:lnSpc>
                <a:spcPct val="100000"/>
              </a:lnSpc>
              <a:spcBef>
                <a:spcPct val="0"/>
              </a:spcBef>
              <a:spcAft>
                <a:spcPts val="133"/>
              </a:spcAft>
              <a:buFont typeface="Arial" panose="020B0604020202020204" pitchFamily="34" charset="0"/>
              <a:buChar char="•"/>
              <a:defRPr sz="1467">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kern="0">
                <a:hlinkClick r:id="rId3"/>
              </a:rPr>
              <a:t>https://www.nytimes.com/interactive/2024/09/09/technology/ai-video-deepfake-runway-kling-quiz.html</a:t>
            </a:r>
            <a:r>
              <a:rPr lang="de-DE" kern="0"/>
              <a:t>  </a:t>
            </a:r>
          </a:p>
          <a:p>
            <a:r>
              <a:rPr lang="de-DE" kern="0">
                <a:hlinkClick r:id="rId4"/>
              </a:rPr>
              <a:t>https://view.genially.com/65a27a299ca9090014cf0a93</a:t>
            </a:r>
            <a:r>
              <a:rPr lang="de-DE" kern="0"/>
              <a:t>  </a:t>
            </a:r>
          </a:p>
        </p:txBody>
      </p:sp>
      <p:pic>
        <p:nvPicPr>
          <p:cNvPr id="17" name="Grafik 16" descr="Internet Silhouette">
            <a:extLst>
              <a:ext uri="{FF2B5EF4-FFF2-40B4-BE49-F238E27FC236}">
                <a16:creationId xmlns:a16="http://schemas.microsoft.com/office/drawing/2014/main" id="{C0DBECC5-058D-6E3F-76AB-60BB132A75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71727" y="1926568"/>
            <a:ext cx="1339087" cy="1339087"/>
          </a:xfrm>
          <a:prstGeom prst="rect">
            <a:avLst/>
          </a:prstGeom>
        </p:spPr>
      </p:pic>
      <p:sp>
        <p:nvSpPr>
          <p:cNvPr id="2" name="Textfeld 1">
            <a:extLst>
              <a:ext uri="{FF2B5EF4-FFF2-40B4-BE49-F238E27FC236}">
                <a16:creationId xmlns:a16="http://schemas.microsoft.com/office/drawing/2014/main" id="{041C3AE4-941D-5DBF-3FC2-CC353972F598}"/>
              </a:ext>
            </a:extLst>
          </p:cNvPr>
          <p:cNvSpPr txBox="1"/>
          <p:nvPr/>
        </p:nvSpPr>
        <p:spPr>
          <a:xfrm>
            <a:off x="1084162" y="6452372"/>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1471958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084A120B-EA89-0CDD-012E-14221FE28A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96000" y="708156"/>
            <a:ext cx="5941009" cy="5663821"/>
          </a:xfrm>
          <a:prstGeom prst="rect">
            <a:avLst/>
          </a:prstGeom>
        </p:spPr>
      </p:pic>
      <p:sp>
        <p:nvSpPr>
          <p:cNvPr id="11" name="Textfeld 10">
            <a:extLst>
              <a:ext uri="{FF2B5EF4-FFF2-40B4-BE49-F238E27FC236}">
                <a16:creationId xmlns:a16="http://schemas.microsoft.com/office/drawing/2014/main" id="{D9AD3E34-C145-58C9-EC8F-62BD36C3740C}"/>
              </a:ext>
            </a:extLst>
          </p:cNvPr>
          <p:cNvSpPr txBox="1"/>
          <p:nvPr/>
        </p:nvSpPr>
        <p:spPr>
          <a:xfrm>
            <a:off x="6188597" y="1033328"/>
            <a:ext cx="3522562" cy="1200329"/>
          </a:xfrm>
          <a:prstGeom prst="rect">
            <a:avLst/>
          </a:prstGeom>
          <a:noFill/>
        </p:spPr>
        <p:txBody>
          <a:bodyPr wrap="square">
            <a:spAutoFit/>
          </a:bodyPr>
          <a:lstStyle/>
          <a:p>
            <a:pPr algn="ctr"/>
            <a:r>
              <a:rPr lang="de-DE" sz="3600"/>
              <a:t>Ein paar </a:t>
            </a:r>
          </a:p>
          <a:p>
            <a:pPr algn="ctr"/>
            <a:r>
              <a:rPr lang="de-DE" sz="3600"/>
              <a:t>Gedankenspiele</a:t>
            </a:r>
          </a:p>
        </p:txBody>
      </p:sp>
      <p:sp>
        <p:nvSpPr>
          <p:cNvPr id="2" name="Textfeld 1">
            <a:extLst>
              <a:ext uri="{FF2B5EF4-FFF2-40B4-BE49-F238E27FC236}">
                <a16:creationId xmlns:a16="http://schemas.microsoft.com/office/drawing/2014/main" id="{FC5B76FF-9006-8B83-6230-3B3BFEC9BCE1}"/>
              </a:ext>
            </a:extLst>
          </p:cNvPr>
          <p:cNvSpPr txBox="1"/>
          <p:nvPr/>
        </p:nvSpPr>
        <p:spPr>
          <a:xfrm>
            <a:off x="9429508" y="6371977"/>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682893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65774-260A-B1A7-E217-649C32EF46DE}"/>
            </a:ext>
          </a:extLst>
        </p:cNvPr>
        <p:cNvGrpSpPr/>
        <p:nvPr/>
      </p:nvGrpSpPr>
      <p:grpSpPr>
        <a:xfrm>
          <a:off x="0" y="0"/>
          <a:ext cx="0" cy="0"/>
          <a:chOff x="0" y="0"/>
          <a:chExt cx="0" cy="0"/>
        </a:xfrm>
      </p:grpSpPr>
      <p:pic>
        <p:nvPicPr>
          <p:cNvPr id="10" name="Grafik 9" descr="Ein Bild, das Design enthält.&#10;&#10;Automatisch generierte Beschreibung mit mittlerer Zuverlässigkeit">
            <a:extLst>
              <a:ext uri="{FF2B5EF4-FFF2-40B4-BE49-F238E27FC236}">
                <a16:creationId xmlns:a16="http://schemas.microsoft.com/office/drawing/2014/main" id="{E156FB9D-DDC4-6001-6B35-74BD78C00E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147" r="42035" b="58144"/>
          <a:stretch/>
        </p:blipFill>
        <p:spPr>
          <a:xfrm>
            <a:off x="709104" y="2071868"/>
            <a:ext cx="5573407" cy="4374173"/>
          </a:xfrm>
          <a:prstGeom prst="rect">
            <a:avLst/>
          </a:prstGeom>
        </p:spPr>
      </p:pic>
      <p:pic>
        <p:nvPicPr>
          <p:cNvPr id="4" name="Inhaltsplatzhalter 4">
            <a:extLst>
              <a:ext uri="{FF2B5EF4-FFF2-40B4-BE49-F238E27FC236}">
                <a16:creationId xmlns:a16="http://schemas.microsoft.com/office/drawing/2014/main" id="{32F12BAC-195D-B9DE-B99F-5B91442884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74752" y="954377"/>
            <a:ext cx="5941009" cy="5663821"/>
          </a:xfrm>
          <a:prstGeom prst="rect">
            <a:avLst/>
          </a:prstGeom>
        </p:spPr>
      </p:pic>
      <p:sp>
        <p:nvSpPr>
          <p:cNvPr id="11" name="Textfeld 10">
            <a:extLst>
              <a:ext uri="{FF2B5EF4-FFF2-40B4-BE49-F238E27FC236}">
                <a16:creationId xmlns:a16="http://schemas.microsoft.com/office/drawing/2014/main" id="{23361286-86E3-3B94-FD47-D0F3180B160E}"/>
              </a:ext>
            </a:extLst>
          </p:cNvPr>
          <p:cNvSpPr txBox="1"/>
          <p:nvPr/>
        </p:nvSpPr>
        <p:spPr>
          <a:xfrm>
            <a:off x="6200172" y="1299546"/>
            <a:ext cx="3522562" cy="1200329"/>
          </a:xfrm>
          <a:prstGeom prst="rect">
            <a:avLst/>
          </a:prstGeom>
          <a:noFill/>
        </p:spPr>
        <p:txBody>
          <a:bodyPr wrap="square">
            <a:spAutoFit/>
          </a:bodyPr>
          <a:lstStyle/>
          <a:p>
            <a:pPr algn="ctr"/>
            <a:r>
              <a:rPr lang="de-DE" sz="3600"/>
              <a:t>Wo ist das Problem?</a:t>
            </a:r>
          </a:p>
        </p:txBody>
      </p:sp>
      <p:sp>
        <p:nvSpPr>
          <p:cNvPr id="13" name="Textfeld 12">
            <a:extLst>
              <a:ext uri="{FF2B5EF4-FFF2-40B4-BE49-F238E27FC236}">
                <a16:creationId xmlns:a16="http://schemas.microsoft.com/office/drawing/2014/main" id="{70D338BA-757C-3A14-4A61-D1563B6EBFCE}"/>
              </a:ext>
            </a:extLst>
          </p:cNvPr>
          <p:cNvSpPr txBox="1"/>
          <p:nvPr/>
        </p:nvSpPr>
        <p:spPr>
          <a:xfrm>
            <a:off x="859574" y="2827793"/>
            <a:ext cx="4186987" cy="2862322"/>
          </a:xfrm>
          <a:prstGeom prst="rect">
            <a:avLst/>
          </a:prstGeom>
          <a:noFill/>
        </p:spPr>
        <p:txBody>
          <a:bodyPr wrap="square">
            <a:spAutoFit/>
          </a:bodyPr>
          <a:lstStyle/>
          <a:p>
            <a:pPr algn="ctr">
              <a:defRPr sz="1800" b="0" i="0" u="none" strike="noStrike" kern="0" cap="none" spc="0" baseline="0">
                <a:solidFill>
                  <a:srgbClr val="000000"/>
                </a:solidFill>
                <a:uFillTx/>
              </a:defRPr>
            </a:pPr>
            <a:r>
              <a:rPr lang="de-DE" sz="1800">
                <a:ea typeface="Calibri"/>
                <a:cs typeface="Calibri"/>
              </a:rPr>
              <a:t>Am Sonntagabend wird in eure Klassengruppe ein Bild von einer euerer Klassenkameradin geschickt, wie sie auf einer Nazi-Demo unterwegs ist. Als ihr sie danach fragt, sagt sie, dass Bild ist ein </a:t>
            </a:r>
            <a:r>
              <a:rPr lang="de-DE" sz="1800" err="1">
                <a:ea typeface="Calibri"/>
                <a:cs typeface="Calibri"/>
              </a:rPr>
              <a:t>DeepFake</a:t>
            </a:r>
            <a:r>
              <a:rPr lang="de-DE" sz="1800">
                <a:ea typeface="Calibri"/>
                <a:cs typeface="Calibri"/>
              </a:rPr>
              <a:t>. </a:t>
            </a:r>
            <a:br>
              <a:rPr lang="de-DE" sz="1800">
                <a:ea typeface="Calibri"/>
                <a:cs typeface="Calibri"/>
              </a:rPr>
            </a:br>
            <a:r>
              <a:rPr lang="de-DE" sz="1800">
                <a:ea typeface="Calibri"/>
                <a:cs typeface="Calibri"/>
              </a:rPr>
              <a:t>Wo ist das Problem?  </a:t>
            </a:r>
            <a:br>
              <a:rPr lang="de-DE" sz="1800">
                <a:ea typeface="Calibri"/>
                <a:cs typeface="Calibri"/>
              </a:rPr>
            </a:br>
            <a:r>
              <a:rPr lang="de-DE" sz="1800" i="1">
                <a:ea typeface="Calibri"/>
                <a:cs typeface="Calibri"/>
              </a:rPr>
              <a:t>Erweiterung: Was wenn auf dem Foto nicht eure Klassenkameradin sondern Olaf Scholz ist?</a:t>
            </a:r>
          </a:p>
        </p:txBody>
      </p:sp>
      <p:sp>
        <p:nvSpPr>
          <p:cNvPr id="2" name="Textfeld 1">
            <a:extLst>
              <a:ext uri="{FF2B5EF4-FFF2-40B4-BE49-F238E27FC236}">
                <a16:creationId xmlns:a16="http://schemas.microsoft.com/office/drawing/2014/main" id="{411A2ABE-0243-1E4E-6B1D-DD3BF7E1BCDB}"/>
              </a:ext>
            </a:extLst>
          </p:cNvPr>
          <p:cNvSpPr txBox="1"/>
          <p:nvPr/>
        </p:nvSpPr>
        <p:spPr>
          <a:xfrm>
            <a:off x="9429508" y="6580326"/>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3923913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245E4-0952-8856-5AD0-ECCE2506C893}"/>
            </a:ext>
          </a:extLst>
        </p:cNvPr>
        <p:cNvGrpSpPr/>
        <p:nvPr/>
      </p:nvGrpSpPr>
      <p:grpSpPr>
        <a:xfrm>
          <a:off x="0" y="0"/>
          <a:ext cx="0" cy="0"/>
          <a:chOff x="0" y="0"/>
          <a:chExt cx="0" cy="0"/>
        </a:xfrm>
      </p:grpSpPr>
      <p:pic>
        <p:nvPicPr>
          <p:cNvPr id="10" name="Grafik 9" descr="Ein Bild, das Design enthält.&#10;&#10;Automatisch generierte Beschreibung mit mittlerer Zuverlässigkeit">
            <a:extLst>
              <a:ext uri="{FF2B5EF4-FFF2-40B4-BE49-F238E27FC236}">
                <a16:creationId xmlns:a16="http://schemas.microsoft.com/office/drawing/2014/main" id="{BFF01DC8-DC84-4524-BFC0-4F6EAD6937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147" r="42035" b="58144"/>
          <a:stretch/>
        </p:blipFill>
        <p:spPr>
          <a:xfrm>
            <a:off x="306332" y="2220686"/>
            <a:ext cx="6215999" cy="5072742"/>
          </a:xfrm>
          <a:prstGeom prst="rect">
            <a:avLst/>
          </a:prstGeom>
        </p:spPr>
      </p:pic>
      <p:pic>
        <p:nvPicPr>
          <p:cNvPr id="4" name="Inhaltsplatzhalter 4">
            <a:extLst>
              <a:ext uri="{FF2B5EF4-FFF2-40B4-BE49-F238E27FC236}">
                <a16:creationId xmlns:a16="http://schemas.microsoft.com/office/drawing/2014/main" id="{E06F2B0B-AA47-70A7-CA4A-EC4D40930B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74752" y="954377"/>
            <a:ext cx="5941009" cy="5663821"/>
          </a:xfrm>
          <a:prstGeom prst="rect">
            <a:avLst/>
          </a:prstGeom>
        </p:spPr>
      </p:pic>
      <p:sp>
        <p:nvSpPr>
          <p:cNvPr id="11" name="Textfeld 10">
            <a:extLst>
              <a:ext uri="{FF2B5EF4-FFF2-40B4-BE49-F238E27FC236}">
                <a16:creationId xmlns:a16="http://schemas.microsoft.com/office/drawing/2014/main" id="{50122FD8-C8DC-C8D3-424B-7CCFCA2F7BB1}"/>
              </a:ext>
            </a:extLst>
          </p:cNvPr>
          <p:cNvSpPr txBox="1"/>
          <p:nvPr/>
        </p:nvSpPr>
        <p:spPr>
          <a:xfrm>
            <a:off x="6200172" y="1299546"/>
            <a:ext cx="3522562" cy="1200329"/>
          </a:xfrm>
          <a:prstGeom prst="rect">
            <a:avLst/>
          </a:prstGeom>
          <a:noFill/>
        </p:spPr>
        <p:txBody>
          <a:bodyPr wrap="square">
            <a:spAutoFit/>
          </a:bodyPr>
          <a:lstStyle/>
          <a:p>
            <a:pPr algn="ctr"/>
            <a:r>
              <a:rPr lang="de-DE" sz="3600"/>
              <a:t>Wo ist das Problem?</a:t>
            </a:r>
          </a:p>
        </p:txBody>
      </p:sp>
      <p:sp>
        <p:nvSpPr>
          <p:cNvPr id="13" name="Textfeld 12">
            <a:extLst>
              <a:ext uri="{FF2B5EF4-FFF2-40B4-BE49-F238E27FC236}">
                <a16:creationId xmlns:a16="http://schemas.microsoft.com/office/drawing/2014/main" id="{FEB928A6-A3C2-0D9E-CD6A-91CEF86E6591}"/>
              </a:ext>
            </a:extLst>
          </p:cNvPr>
          <p:cNvSpPr txBox="1"/>
          <p:nvPr/>
        </p:nvSpPr>
        <p:spPr>
          <a:xfrm>
            <a:off x="413657" y="3063161"/>
            <a:ext cx="4664873" cy="3046988"/>
          </a:xfrm>
          <a:prstGeom prst="rect">
            <a:avLst/>
          </a:prstGeom>
          <a:noFill/>
        </p:spPr>
        <p:txBody>
          <a:bodyPr wrap="square">
            <a:spAutoFit/>
          </a:bodyPr>
          <a:lstStyle/>
          <a:p>
            <a:pPr algn="ctr" rtl="0" fontAlgn="base"/>
            <a:r>
              <a:rPr lang="de-DE" sz="2400" b="0" i="0" u="none" strike="noStrike">
                <a:solidFill>
                  <a:srgbClr val="000000"/>
                </a:solidFill>
                <a:effectLst/>
                <a:latin typeface="Calibri" panose="020F0502020204030204" pitchFamily="34" charset="0"/>
              </a:rPr>
              <a:t>Eure Schulleitung führt intelligente Aufsatzkorrektur ein. Nach einem neuen Update der Software wird eurer Lehrerin zu Beginn des letzten Schuljahres voraus gesagt, dass du zu 80% Wahrscheinlichkeit den Abschluss nicht schaffen wirst. </a:t>
            </a:r>
            <a:r>
              <a:rPr lang="de-DE" sz="2400" b="0" i="0">
                <a:effectLst/>
                <a:latin typeface="Calibri" panose="020F0502020204030204" pitchFamily="34" charset="0"/>
              </a:rPr>
              <a:t>​</a:t>
            </a:r>
            <a:endParaRPr lang="de-DE" sz="2400" b="0" i="0">
              <a:effectLst/>
            </a:endParaRPr>
          </a:p>
          <a:p>
            <a:pPr algn="ctr" rtl="0" fontAlgn="base"/>
            <a:r>
              <a:rPr lang="de-DE" sz="2400" b="0" i="0" u="none" strike="noStrike">
                <a:solidFill>
                  <a:srgbClr val="000000"/>
                </a:solidFill>
                <a:effectLst/>
                <a:latin typeface="Calibri" panose="020F0502020204030204" pitchFamily="34" charset="0"/>
              </a:rPr>
              <a:t>Wo ist das Problem?</a:t>
            </a:r>
            <a:r>
              <a:rPr lang="en-US" sz="2400" b="0" i="0">
                <a:effectLst/>
                <a:latin typeface="Calibri" panose="020F0502020204030204" pitchFamily="34" charset="0"/>
              </a:rPr>
              <a:t>​</a:t>
            </a:r>
            <a:endParaRPr lang="en-US" sz="2400" b="0" i="0">
              <a:effectLst/>
            </a:endParaRPr>
          </a:p>
        </p:txBody>
      </p:sp>
      <p:sp>
        <p:nvSpPr>
          <p:cNvPr id="2" name="Textfeld 1">
            <a:extLst>
              <a:ext uri="{FF2B5EF4-FFF2-40B4-BE49-F238E27FC236}">
                <a16:creationId xmlns:a16="http://schemas.microsoft.com/office/drawing/2014/main" id="{4325D703-BBEF-AA1D-BBBA-326D7FBC2E4B}"/>
              </a:ext>
            </a:extLst>
          </p:cNvPr>
          <p:cNvSpPr txBox="1"/>
          <p:nvPr/>
        </p:nvSpPr>
        <p:spPr>
          <a:xfrm>
            <a:off x="9429508" y="6580326"/>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1961426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AB3D1-CC0B-3D38-1A10-95628483C603}"/>
            </a:ext>
          </a:extLst>
        </p:cNvPr>
        <p:cNvGrpSpPr/>
        <p:nvPr/>
      </p:nvGrpSpPr>
      <p:grpSpPr>
        <a:xfrm>
          <a:off x="0" y="0"/>
          <a:ext cx="0" cy="0"/>
          <a:chOff x="0" y="0"/>
          <a:chExt cx="0" cy="0"/>
        </a:xfrm>
      </p:grpSpPr>
      <p:pic>
        <p:nvPicPr>
          <p:cNvPr id="10" name="Grafik 9" descr="Ein Bild, das Design enthält.&#10;&#10;Automatisch generierte Beschreibung mit mittlerer Zuverlässigkeit">
            <a:extLst>
              <a:ext uri="{FF2B5EF4-FFF2-40B4-BE49-F238E27FC236}">
                <a16:creationId xmlns:a16="http://schemas.microsoft.com/office/drawing/2014/main" id="{255AF0F2-FCA7-6C54-438F-5CF7E5977E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147" r="42035" b="58144"/>
          <a:stretch/>
        </p:blipFill>
        <p:spPr>
          <a:xfrm>
            <a:off x="709104" y="2071868"/>
            <a:ext cx="5573407" cy="4374173"/>
          </a:xfrm>
          <a:prstGeom prst="rect">
            <a:avLst/>
          </a:prstGeom>
        </p:spPr>
      </p:pic>
      <p:pic>
        <p:nvPicPr>
          <p:cNvPr id="4" name="Inhaltsplatzhalter 4">
            <a:extLst>
              <a:ext uri="{FF2B5EF4-FFF2-40B4-BE49-F238E27FC236}">
                <a16:creationId xmlns:a16="http://schemas.microsoft.com/office/drawing/2014/main" id="{7472DBDE-5732-8D99-705B-1E7764E73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74752" y="954377"/>
            <a:ext cx="5941009" cy="5663821"/>
          </a:xfrm>
          <a:prstGeom prst="rect">
            <a:avLst/>
          </a:prstGeom>
        </p:spPr>
      </p:pic>
      <p:sp>
        <p:nvSpPr>
          <p:cNvPr id="11" name="Textfeld 10">
            <a:extLst>
              <a:ext uri="{FF2B5EF4-FFF2-40B4-BE49-F238E27FC236}">
                <a16:creationId xmlns:a16="http://schemas.microsoft.com/office/drawing/2014/main" id="{52612255-40AD-486B-9420-F999B5FE41EC}"/>
              </a:ext>
            </a:extLst>
          </p:cNvPr>
          <p:cNvSpPr txBox="1"/>
          <p:nvPr/>
        </p:nvSpPr>
        <p:spPr>
          <a:xfrm>
            <a:off x="6200172" y="1299546"/>
            <a:ext cx="3522562" cy="1200329"/>
          </a:xfrm>
          <a:prstGeom prst="rect">
            <a:avLst/>
          </a:prstGeom>
          <a:noFill/>
        </p:spPr>
        <p:txBody>
          <a:bodyPr wrap="square">
            <a:spAutoFit/>
          </a:bodyPr>
          <a:lstStyle/>
          <a:p>
            <a:pPr algn="ctr"/>
            <a:r>
              <a:rPr lang="de-DE" sz="3600"/>
              <a:t>Wo ist das Problem?</a:t>
            </a:r>
          </a:p>
        </p:txBody>
      </p:sp>
      <p:sp>
        <p:nvSpPr>
          <p:cNvPr id="13" name="Textfeld 12">
            <a:extLst>
              <a:ext uri="{FF2B5EF4-FFF2-40B4-BE49-F238E27FC236}">
                <a16:creationId xmlns:a16="http://schemas.microsoft.com/office/drawing/2014/main" id="{FC2B0403-A6AA-0B8B-F082-5E9EEEA8584D}"/>
              </a:ext>
            </a:extLst>
          </p:cNvPr>
          <p:cNvSpPr txBox="1"/>
          <p:nvPr/>
        </p:nvSpPr>
        <p:spPr>
          <a:xfrm>
            <a:off x="836425" y="2827793"/>
            <a:ext cx="4186987" cy="2862322"/>
          </a:xfrm>
          <a:prstGeom prst="rect">
            <a:avLst/>
          </a:prstGeom>
          <a:noFill/>
        </p:spPr>
        <p:txBody>
          <a:bodyPr wrap="square">
            <a:spAutoFit/>
          </a:bodyPr>
          <a:lstStyle/>
          <a:p>
            <a:pPr algn="ctr">
              <a:defRPr sz="1800" b="0" i="0" u="none" strike="noStrike" kern="0" cap="none" spc="0" baseline="0">
                <a:solidFill>
                  <a:srgbClr val="000000"/>
                </a:solidFill>
                <a:uFillTx/>
              </a:defRPr>
            </a:pPr>
            <a:r>
              <a:rPr lang="de-DE" sz="1800">
                <a:ea typeface="Calibri"/>
                <a:cs typeface="Calibri"/>
              </a:rPr>
              <a:t>Surprise: Es wurde bereits eine KI im alten römischen Reich erfunden. Als die römische KI gefragt wird: "Wie sollten die Menschen leben, um ein gutes Leben zu führen?" Gibt sie die Antwort: "Man soll seine ägyptischen Sklaven gut behandeln, den Frauen auch erlauben ins Colosseum zu gehen und dem Kaiser treu sein."  </a:t>
            </a:r>
          </a:p>
          <a:p>
            <a:pPr algn="ctr">
              <a:defRPr sz="1800" b="0" i="0" u="none" strike="noStrike" kern="0" cap="none" spc="0" baseline="0">
                <a:solidFill>
                  <a:srgbClr val="000000"/>
                </a:solidFill>
                <a:uFillTx/>
              </a:defRPr>
            </a:pPr>
            <a:r>
              <a:rPr lang="de-DE" sz="1800">
                <a:ea typeface="Calibri"/>
                <a:cs typeface="Calibri"/>
              </a:rPr>
              <a:t>Wo ist das Problem?</a:t>
            </a:r>
          </a:p>
        </p:txBody>
      </p:sp>
      <p:sp>
        <p:nvSpPr>
          <p:cNvPr id="2" name="Textfeld 1">
            <a:extLst>
              <a:ext uri="{FF2B5EF4-FFF2-40B4-BE49-F238E27FC236}">
                <a16:creationId xmlns:a16="http://schemas.microsoft.com/office/drawing/2014/main" id="{89B06F56-5033-42CE-CFC9-3AA5DCF79F38}"/>
              </a:ext>
            </a:extLst>
          </p:cNvPr>
          <p:cNvSpPr txBox="1"/>
          <p:nvPr/>
        </p:nvSpPr>
        <p:spPr>
          <a:xfrm>
            <a:off x="9429508" y="6580326"/>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312270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61CD1D14-ABB9-204B-4A50-437AE174A665}"/>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2173777" y="821803"/>
            <a:ext cx="7237632" cy="5505588"/>
          </a:xfrm>
        </p:spPr>
      </p:pic>
      <p:sp>
        <p:nvSpPr>
          <p:cNvPr id="10" name="Textfeld 9">
            <a:extLst>
              <a:ext uri="{FF2B5EF4-FFF2-40B4-BE49-F238E27FC236}">
                <a16:creationId xmlns:a16="http://schemas.microsoft.com/office/drawing/2014/main" id="{8D0C3BDA-41D0-AB0E-3E67-5F7DB057B34D}"/>
              </a:ext>
            </a:extLst>
          </p:cNvPr>
          <p:cNvSpPr txBox="1"/>
          <p:nvPr/>
        </p:nvSpPr>
        <p:spPr>
          <a:xfrm>
            <a:off x="2589835" y="1476054"/>
            <a:ext cx="3070185" cy="1200329"/>
          </a:xfrm>
          <a:prstGeom prst="rect">
            <a:avLst/>
          </a:prstGeom>
          <a:noFill/>
        </p:spPr>
        <p:txBody>
          <a:bodyPr wrap="square">
            <a:spAutoFit/>
          </a:bodyPr>
          <a:lstStyle/>
          <a:p>
            <a:pPr algn="ctr"/>
            <a:r>
              <a:rPr lang="de-DE" sz="3600"/>
              <a:t>Wo kommt </a:t>
            </a:r>
          </a:p>
          <a:p>
            <a:pPr algn="ctr"/>
            <a:r>
              <a:rPr lang="de-DE" sz="3600"/>
              <a:t>KI vor?</a:t>
            </a:r>
          </a:p>
        </p:txBody>
      </p:sp>
      <p:sp>
        <p:nvSpPr>
          <p:cNvPr id="2" name="Textfeld 1">
            <a:extLst>
              <a:ext uri="{FF2B5EF4-FFF2-40B4-BE49-F238E27FC236}">
                <a16:creationId xmlns:a16="http://schemas.microsoft.com/office/drawing/2014/main" id="{BD265EA5-ADFB-E497-C9BB-4256D0BB0824}"/>
              </a:ext>
            </a:extLst>
          </p:cNvPr>
          <p:cNvSpPr txBox="1"/>
          <p:nvPr/>
        </p:nvSpPr>
        <p:spPr>
          <a:xfrm>
            <a:off x="7553208" y="6327391"/>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2074387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BAC69-2DB5-E64A-E174-CA70E8F31563}"/>
            </a:ext>
          </a:extLst>
        </p:cNvPr>
        <p:cNvGrpSpPr/>
        <p:nvPr/>
      </p:nvGrpSpPr>
      <p:grpSpPr>
        <a:xfrm>
          <a:off x="0" y="0"/>
          <a:ext cx="0" cy="0"/>
          <a:chOff x="0" y="0"/>
          <a:chExt cx="0" cy="0"/>
        </a:xfrm>
      </p:grpSpPr>
      <p:pic>
        <p:nvPicPr>
          <p:cNvPr id="10" name="Grafik 9" descr="Ein Bild, das Design enthält.&#10;&#10;Automatisch generierte Beschreibung mit mittlerer Zuverlässigkeit">
            <a:extLst>
              <a:ext uri="{FF2B5EF4-FFF2-40B4-BE49-F238E27FC236}">
                <a16:creationId xmlns:a16="http://schemas.microsoft.com/office/drawing/2014/main" id="{52683894-616D-D26F-D778-D762DD51CE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147" r="42035" b="58144"/>
          <a:stretch/>
        </p:blipFill>
        <p:spPr>
          <a:xfrm>
            <a:off x="709104" y="2071868"/>
            <a:ext cx="5573407" cy="4374173"/>
          </a:xfrm>
          <a:prstGeom prst="rect">
            <a:avLst/>
          </a:prstGeom>
        </p:spPr>
      </p:pic>
      <p:pic>
        <p:nvPicPr>
          <p:cNvPr id="4" name="Inhaltsplatzhalter 4">
            <a:extLst>
              <a:ext uri="{FF2B5EF4-FFF2-40B4-BE49-F238E27FC236}">
                <a16:creationId xmlns:a16="http://schemas.microsoft.com/office/drawing/2014/main" id="{40F22624-C532-D9A5-47F7-79B298BB14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74752" y="954377"/>
            <a:ext cx="5941009" cy="5663821"/>
          </a:xfrm>
          <a:prstGeom prst="rect">
            <a:avLst/>
          </a:prstGeom>
        </p:spPr>
      </p:pic>
      <p:sp>
        <p:nvSpPr>
          <p:cNvPr id="11" name="Textfeld 10">
            <a:extLst>
              <a:ext uri="{FF2B5EF4-FFF2-40B4-BE49-F238E27FC236}">
                <a16:creationId xmlns:a16="http://schemas.microsoft.com/office/drawing/2014/main" id="{DFFBFE2C-A642-30AA-FD37-C4FD2A0C9B5F}"/>
              </a:ext>
            </a:extLst>
          </p:cNvPr>
          <p:cNvSpPr txBox="1"/>
          <p:nvPr/>
        </p:nvSpPr>
        <p:spPr>
          <a:xfrm>
            <a:off x="6200172" y="1299546"/>
            <a:ext cx="3522562" cy="1200329"/>
          </a:xfrm>
          <a:prstGeom prst="rect">
            <a:avLst/>
          </a:prstGeom>
          <a:noFill/>
        </p:spPr>
        <p:txBody>
          <a:bodyPr wrap="square">
            <a:spAutoFit/>
          </a:bodyPr>
          <a:lstStyle/>
          <a:p>
            <a:pPr algn="ctr"/>
            <a:r>
              <a:rPr lang="de-DE" sz="3600"/>
              <a:t>Wo ist das Problem?</a:t>
            </a:r>
          </a:p>
        </p:txBody>
      </p:sp>
      <p:sp>
        <p:nvSpPr>
          <p:cNvPr id="13" name="Textfeld 12">
            <a:extLst>
              <a:ext uri="{FF2B5EF4-FFF2-40B4-BE49-F238E27FC236}">
                <a16:creationId xmlns:a16="http://schemas.microsoft.com/office/drawing/2014/main" id="{512ACB6D-D124-1630-5DCC-A8E3BADF6540}"/>
              </a:ext>
            </a:extLst>
          </p:cNvPr>
          <p:cNvSpPr txBox="1"/>
          <p:nvPr/>
        </p:nvSpPr>
        <p:spPr>
          <a:xfrm>
            <a:off x="824850" y="2689293"/>
            <a:ext cx="4186987" cy="3139321"/>
          </a:xfrm>
          <a:prstGeom prst="rect">
            <a:avLst/>
          </a:prstGeom>
          <a:noFill/>
        </p:spPr>
        <p:txBody>
          <a:bodyPr wrap="square">
            <a:spAutoFit/>
          </a:bodyPr>
          <a:lstStyle/>
          <a:p>
            <a:pPr algn="ctr"/>
            <a:r>
              <a:rPr lang="de-DE" sz="1800">
                <a:ea typeface="Calibri"/>
                <a:cs typeface="Calibri"/>
              </a:rPr>
              <a:t>Die neue online Sprechstunde der Bundesregierung ermöglicht Bürgergespräche mit Regierungsmitgliedern per Chat. </a:t>
            </a:r>
            <a:br>
              <a:rPr lang="de-DE" sz="1800">
                <a:ea typeface="Calibri"/>
                <a:cs typeface="Calibri"/>
              </a:rPr>
            </a:br>
            <a:r>
              <a:rPr lang="de-DE" sz="1800">
                <a:ea typeface="Calibri"/>
                <a:cs typeface="Calibri"/>
              </a:rPr>
              <a:t>Du bist radikalisierter Anhänger der Pizzaverbots-Bewegung und programmierst hunderte von Chatbots, die in den Chat-Gesprächen die Politiker mit deinem Anliegen kontaktieren. </a:t>
            </a:r>
          </a:p>
          <a:p>
            <a:pPr algn="ctr"/>
            <a:r>
              <a:rPr lang="de-DE" sz="1800">
                <a:ea typeface="Calibri"/>
                <a:cs typeface="Calibri"/>
              </a:rPr>
              <a:t>Wo ist das Problem?</a:t>
            </a:r>
          </a:p>
        </p:txBody>
      </p:sp>
      <p:sp>
        <p:nvSpPr>
          <p:cNvPr id="2" name="Textfeld 1">
            <a:extLst>
              <a:ext uri="{FF2B5EF4-FFF2-40B4-BE49-F238E27FC236}">
                <a16:creationId xmlns:a16="http://schemas.microsoft.com/office/drawing/2014/main" id="{C6A56710-CEF9-728F-E006-5F2BE20A927E}"/>
              </a:ext>
            </a:extLst>
          </p:cNvPr>
          <p:cNvSpPr txBox="1"/>
          <p:nvPr/>
        </p:nvSpPr>
        <p:spPr>
          <a:xfrm>
            <a:off x="9429508" y="6580326"/>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1273423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Grafiken, Clipart, Screenshot, Electric Blue (Farbe) enthält.&#10;&#10;Automatisch generierte Beschreibung">
            <a:extLst>
              <a:ext uri="{FF2B5EF4-FFF2-40B4-BE49-F238E27FC236}">
                <a16:creationId xmlns:a16="http://schemas.microsoft.com/office/drawing/2014/main" id="{B117DC75-637A-B13E-DFFF-6DE97E27B1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53" y="1122741"/>
            <a:ext cx="5480211" cy="5491673"/>
          </a:xfrm>
          <a:prstGeom prst="rect">
            <a:avLst/>
          </a:prstGeom>
        </p:spPr>
      </p:pic>
      <p:sp>
        <p:nvSpPr>
          <p:cNvPr id="6" name="Textfeld 5">
            <a:extLst>
              <a:ext uri="{FF2B5EF4-FFF2-40B4-BE49-F238E27FC236}">
                <a16:creationId xmlns:a16="http://schemas.microsoft.com/office/drawing/2014/main" id="{66834EDE-2C38-14FC-9AAC-78990660E974}"/>
              </a:ext>
            </a:extLst>
          </p:cNvPr>
          <p:cNvSpPr txBox="1"/>
          <p:nvPr/>
        </p:nvSpPr>
        <p:spPr>
          <a:xfrm>
            <a:off x="2079584" y="1361921"/>
            <a:ext cx="3483980" cy="1754326"/>
          </a:xfrm>
          <a:prstGeom prst="rect">
            <a:avLst/>
          </a:prstGeom>
          <a:noFill/>
        </p:spPr>
        <p:txBody>
          <a:bodyPr wrap="square">
            <a:spAutoFit/>
          </a:bodyPr>
          <a:lstStyle/>
          <a:p>
            <a:pPr algn="ctr"/>
            <a:r>
              <a:rPr lang="de-DE" sz="3600"/>
              <a:t>Arbeitsblatt zu </a:t>
            </a:r>
            <a:r>
              <a:rPr lang="de-DE" sz="3600" err="1"/>
              <a:t>DeepFakes</a:t>
            </a:r>
            <a:r>
              <a:rPr lang="de-DE" sz="3600"/>
              <a:t> und Filterblasen</a:t>
            </a:r>
          </a:p>
        </p:txBody>
      </p:sp>
      <p:sp>
        <p:nvSpPr>
          <p:cNvPr id="2" name="Textfeld 1">
            <a:extLst>
              <a:ext uri="{FF2B5EF4-FFF2-40B4-BE49-F238E27FC236}">
                <a16:creationId xmlns:a16="http://schemas.microsoft.com/office/drawing/2014/main" id="{8E3186AA-E009-0828-BB37-851AA5C80547}"/>
              </a:ext>
            </a:extLst>
          </p:cNvPr>
          <p:cNvSpPr txBox="1"/>
          <p:nvPr/>
        </p:nvSpPr>
        <p:spPr>
          <a:xfrm>
            <a:off x="736921" y="6595478"/>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1266338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1795C-0A0D-9BCA-FC8E-69D5A1913AC7}"/>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50912B85-82F8-DD0F-4315-217095F401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2571" y="2171780"/>
            <a:ext cx="3671306" cy="3169925"/>
          </a:xfrm>
          <a:prstGeom prst="rect">
            <a:avLst/>
          </a:prstGeom>
        </p:spPr>
      </p:pic>
      <p:sp>
        <p:nvSpPr>
          <p:cNvPr id="5" name="Textfeld 4">
            <a:extLst>
              <a:ext uri="{FF2B5EF4-FFF2-40B4-BE49-F238E27FC236}">
                <a16:creationId xmlns:a16="http://schemas.microsoft.com/office/drawing/2014/main" id="{C59FD3DC-268E-5209-5BB6-D4652246C81D}"/>
              </a:ext>
            </a:extLst>
          </p:cNvPr>
          <p:cNvSpPr txBox="1"/>
          <p:nvPr/>
        </p:nvSpPr>
        <p:spPr>
          <a:xfrm>
            <a:off x="3202039" y="1628971"/>
            <a:ext cx="39709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a:cs typeface="Arial"/>
              </a:rPr>
              <a:t>Was ist KI?</a:t>
            </a:r>
            <a:endParaRPr lang="de-DE"/>
          </a:p>
        </p:txBody>
      </p:sp>
      <p:sp>
        <p:nvSpPr>
          <p:cNvPr id="2" name="Textfeld 1">
            <a:extLst>
              <a:ext uri="{FF2B5EF4-FFF2-40B4-BE49-F238E27FC236}">
                <a16:creationId xmlns:a16="http://schemas.microsoft.com/office/drawing/2014/main" id="{34116EE1-9351-2008-FF23-B212B71695BE}"/>
              </a:ext>
            </a:extLst>
          </p:cNvPr>
          <p:cNvSpPr txBox="1"/>
          <p:nvPr/>
        </p:nvSpPr>
        <p:spPr>
          <a:xfrm>
            <a:off x="7484274" y="2090636"/>
            <a:ext cx="41033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a:cs typeface="Arial"/>
              </a:rPr>
              <a:t>Potentiale &amp; Gefahren der KI</a:t>
            </a:r>
            <a:endParaRPr lang="de-DE"/>
          </a:p>
        </p:txBody>
      </p:sp>
      <p:sp>
        <p:nvSpPr>
          <p:cNvPr id="3" name="Textfeld 2">
            <a:extLst>
              <a:ext uri="{FF2B5EF4-FFF2-40B4-BE49-F238E27FC236}">
                <a16:creationId xmlns:a16="http://schemas.microsoft.com/office/drawing/2014/main" id="{B8F4D4A8-24BB-82E1-2CCD-6F0AACEB2842}"/>
              </a:ext>
            </a:extLst>
          </p:cNvPr>
          <p:cNvSpPr txBox="1"/>
          <p:nvPr/>
        </p:nvSpPr>
        <p:spPr>
          <a:xfrm>
            <a:off x="7484274" y="4077100"/>
            <a:ext cx="41033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a:cs typeface="Arial"/>
              </a:rPr>
              <a:t>Anwendungen mit KI</a:t>
            </a:r>
            <a:endParaRPr lang="de-DE" b="1"/>
          </a:p>
        </p:txBody>
      </p:sp>
    </p:spTree>
    <p:extLst>
      <p:ext uri="{BB962C8B-B14F-4D97-AF65-F5344CB8AC3E}">
        <p14:creationId xmlns:p14="http://schemas.microsoft.com/office/powerpoint/2010/main" val="3787540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DB05BBC-29C4-D87F-F39A-5ECCDDB972F4}"/>
              </a:ext>
            </a:extLst>
          </p:cNvPr>
          <p:cNvSpPr>
            <a:spLocks noGrp="1"/>
          </p:cNvSpPr>
          <p:nvPr>
            <p:ph sz="quarter" idx="10"/>
          </p:nvPr>
        </p:nvSpPr>
        <p:spPr/>
        <p:txBody>
          <a:bodyPr/>
          <a:lstStyle/>
          <a:p>
            <a:r>
              <a:rPr lang="de-DE"/>
              <a:t>Anwendungen mit KI</a:t>
            </a:r>
          </a:p>
        </p:txBody>
      </p:sp>
      <p:pic>
        <p:nvPicPr>
          <p:cNvPr id="8" name="Grafik 7" descr="Online-Netzwerk mit einfarbiger Füllung">
            <a:extLst>
              <a:ext uri="{FF2B5EF4-FFF2-40B4-BE49-F238E27FC236}">
                <a16:creationId xmlns:a16="http://schemas.microsoft.com/office/drawing/2014/main" id="{DA010370-9516-A70C-2B23-59A745EDF7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50051" y="991936"/>
            <a:ext cx="1923327" cy="1923327"/>
          </a:xfrm>
          <a:prstGeom prst="rect">
            <a:avLst/>
          </a:prstGeom>
        </p:spPr>
      </p:pic>
      <p:pic>
        <p:nvPicPr>
          <p:cNvPr id="10" name="Grafik 9" descr="Arzt mit einfarbiger Füllung">
            <a:extLst>
              <a:ext uri="{FF2B5EF4-FFF2-40B4-BE49-F238E27FC236}">
                <a16:creationId xmlns:a16="http://schemas.microsoft.com/office/drawing/2014/main" id="{1906A1B6-823B-7F90-C296-083CAAC2D2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02425" y="2756890"/>
            <a:ext cx="1932600" cy="1932600"/>
          </a:xfrm>
          <a:prstGeom prst="rect">
            <a:avLst/>
          </a:prstGeom>
        </p:spPr>
      </p:pic>
      <p:pic>
        <p:nvPicPr>
          <p:cNvPr id="12" name="Grafik 11" descr="Auto Silhouette">
            <a:extLst>
              <a:ext uri="{FF2B5EF4-FFF2-40B4-BE49-F238E27FC236}">
                <a16:creationId xmlns:a16="http://schemas.microsoft.com/office/drawing/2014/main" id="{16A65519-4FED-A233-E855-502C1A0CD7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5763" y="392742"/>
            <a:ext cx="2327696" cy="2327696"/>
          </a:xfrm>
          <a:prstGeom prst="rect">
            <a:avLst/>
          </a:prstGeom>
        </p:spPr>
      </p:pic>
      <p:pic>
        <p:nvPicPr>
          <p:cNvPr id="14" name="Grafik 13" descr="Lehrer Silhouette">
            <a:extLst>
              <a:ext uri="{FF2B5EF4-FFF2-40B4-BE49-F238E27FC236}">
                <a16:creationId xmlns:a16="http://schemas.microsoft.com/office/drawing/2014/main" id="{2EEF7C3D-2383-0DD8-D222-2A2D6B89E6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021" y="2080921"/>
            <a:ext cx="1668683" cy="1668683"/>
          </a:xfrm>
          <a:prstGeom prst="rect">
            <a:avLst/>
          </a:prstGeom>
        </p:spPr>
      </p:pic>
      <p:sp>
        <p:nvSpPr>
          <p:cNvPr id="15" name="Textfeld 14">
            <a:extLst>
              <a:ext uri="{FF2B5EF4-FFF2-40B4-BE49-F238E27FC236}">
                <a16:creationId xmlns:a16="http://schemas.microsoft.com/office/drawing/2014/main" id="{8A547F7A-FC84-7672-1889-0C026498338F}"/>
              </a:ext>
            </a:extLst>
          </p:cNvPr>
          <p:cNvSpPr txBox="1"/>
          <p:nvPr/>
        </p:nvSpPr>
        <p:spPr>
          <a:xfrm>
            <a:off x="7948628" y="2258773"/>
            <a:ext cx="2803973" cy="461665"/>
          </a:xfrm>
          <a:prstGeom prst="rect">
            <a:avLst/>
          </a:prstGeom>
          <a:noFill/>
        </p:spPr>
        <p:txBody>
          <a:bodyPr wrap="none" rtlCol="0">
            <a:spAutoFit/>
          </a:bodyPr>
          <a:lstStyle/>
          <a:p>
            <a:r>
              <a:rPr lang="de-DE" sz="2400"/>
              <a:t>Autonomes Fahren</a:t>
            </a:r>
          </a:p>
        </p:txBody>
      </p:sp>
      <p:sp>
        <p:nvSpPr>
          <p:cNvPr id="16" name="Textfeld 15">
            <a:extLst>
              <a:ext uri="{FF2B5EF4-FFF2-40B4-BE49-F238E27FC236}">
                <a16:creationId xmlns:a16="http://schemas.microsoft.com/office/drawing/2014/main" id="{042393CE-8752-6E9D-B612-3BED36A529E5}"/>
              </a:ext>
            </a:extLst>
          </p:cNvPr>
          <p:cNvSpPr txBox="1"/>
          <p:nvPr/>
        </p:nvSpPr>
        <p:spPr>
          <a:xfrm>
            <a:off x="6897440" y="4686177"/>
            <a:ext cx="2103461" cy="830997"/>
          </a:xfrm>
          <a:prstGeom prst="rect">
            <a:avLst/>
          </a:prstGeom>
          <a:noFill/>
        </p:spPr>
        <p:txBody>
          <a:bodyPr wrap="none" rtlCol="0">
            <a:spAutoFit/>
          </a:bodyPr>
          <a:lstStyle/>
          <a:p>
            <a:pPr algn="ctr"/>
            <a:r>
              <a:rPr lang="de-DE" sz="2400"/>
              <a:t>Diagnostik </a:t>
            </a:r>
          </a:p>
          <a:p>
            <a:pPr algn="ctr"/>
            <a:r>
              <a:rPr lang="de-DE" sz="2400"/>
              <a:t>in der Medizin</a:t>
            </a:r>
          </a:p>
        </p:txBody>
      </p:sp>
      <p:sp>
        <p:nvSpPr>
          <p:cNvPr id="17" name="Textfeld 16">
            <a:extLst>
              <a:ext uri="{FF2B5EF4-FFF2-40B4-BE49-F238E27FC236}">
                <a16:creationId xmlns:a16="http://schemas.microsoft.com/office/drawing/2014/main" id="{878DAB11-97B4-10DF-D3F4-15BFA72D61D1}"/>
              </a:ext>
            </a:extLst>
          </p:cNvPr>
          <p:cNvSpPr txBox="1"/>
          <p:nvPr/>
        </p:nvSpPr>
        <p:spPr>
          <a:xfrm>
            <a:off x="4661144" y="2980966"/>
            <a:ext cx="2292615" cy="461665"/>
          </a:xfrm>
          <a:prstGeom prst="rect">
            <a:avLst/>
          </a:prstGeom>
          <a:noFill/>
        </p:spPr>
        <p:txBody>
          <a:bodyPr wrap="none" rtlCol="0">
            <a:spAutoFit/>
          </a:bodyPr>
          <a:lstStyle/>
          <a:p>
            <a:r>
              <a:rPr lang="de-DE" sz="2400"/>
              <a:t>Soziale Medien</a:t>
            </a:r>
          </a:p>
        </p:txBody>
      </p:sp>
      <p:sp>
        <p:nvSpPr>
          <p:cNvPr id="18" name="Textfeld 17">
            <a:extLst>
              <a:ext uri="{FF2B5EF4-FFF2-40B4-BE49-F238E27FC236}">
                <a16:creationId xmlns:a16="http://schemas.microsoft.com/office/drawing/2014/main" id="{906B8841-A40A-FE79-6013-81C013F9F2B4}"/>
              </a:ext>
            </a:extLst>
          </p:cNvPr>
          <p:cNvSpPr txBox="1"/>
          <p:nvPr/>
        </p:nvSpPr>
        <p:spPr>
          <a:xfrm>
            <a:off x="1132416" y="3653106"/>
            <a:ext cx="1213794" cy="461665"/>
          </a:xfrm>
          <a:prstGeom prst="rect">
            <a:avLst/>
          </a:prstGeom>
          <a:noFill/>
        </p:spPr>
        <p:txBody>
          <a:bodyPr wrap="none" rtlCol="0">
            <a:spAutoFit/>
          </a:bodyPr>
          <a:lstStyle/>
          <a:p>
            <a:r>
              <a:rPr lang="de-DE" sz="2400"/>
              <a:t>Bildung</a:t>
            </a:r>
          </a:p>
        </p:txBody>
      </p:sp>
      <p:pic>
        <p:nvPicPr>
          <p:cNvPr id="20" name="Grafik 19" descr="Landwirtschaft Silhouette">
            <a:extLst>
              <a:ext uri="{FF2B5EF4-FFF2-40B4-BE49-F238E27FC236}">
                <a16:creationId xmlns:a16="http://schemas.microsoft.com/office/drawing/2014/main" id="{25D903CE-8CFD-CDD2-049B-CB6B1AA3F9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45414" y="3723190"/>
            <a:ext cx="2103461" cy="2103461"/>
          </a:xfrm>
          <a:prstGeom prst="rect">
            <a:avLst/>
          </a:prstGeom>
        </p:spPr>
      </p:pic>
      <p:sp>
        <p:nvSpPr>
          <p:cNvPr id="21" name="Textfeld 20">
            <a:extLst>
              <a:ext uri="{FF2B5EF4-FFF2-40B4-BE49-F238E27FC236}">
                <a16:creationId xmlns:a16="http://schemas.microsoft.com/office/drawing/2014/main" id="{9E3CCA6C-51E7-B5A5-D564-7A9A202C4E11}"/>
              </a:ext>
            </a:extLst>
          </p:cNvPr>
          <p:cNvSpPr txBox="1"/>
          <p:nvPr/>
        </p:nvSpPr>
        <p:spPr>
          <a:xfrm>
            <a:off x="1850836" y="5855312"/>
            <a:ext cx="2170787" cy="461665"/>
          </a:xfrm>
          <a:prstGeom prst="rect">
            <a:avLst/>
          </a:prstGeom>
          <a:noFill/>
        </p:spPr>
        <p:txBody>
          <a:bodyPr wrap="none" rtlCol="0">
            <a:spAutoFit/>
          </a:bodyPr>
          <a:lstStyle/>
          <a:p>
            <a:r>
              <a:rPr lang="de-DE" sz="2400"/>
              <a:t>Landwirtschaft</a:t>
            </a:r>
          </a:p>
        </p:txBody>
      </p:sp>
      <p:pic>
        <p:nvPicPr>
          <p:cNvPr id="4" name="Grafik 3" descr="Soldatin Silhouette">
            <a:extLst>
              <a:ext uri="{FF2B5EF4-FFF2-40B4-BE49-F238E27FC236}">
                <a16:creationId xmlns:a16="http://schemas.microsoft.com/office/drawing/2014/main" id="{B5DBE093-7FA3-1EC3-5FF3-5757DD30D1E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96054" y="3723190"/>
            <a:ext cx="1668682" cy="1668682"/>
          </a:xfrm>
          <a:prstGeom prst="rect">
            <a:avLst/>
          </a:prstGeom>
        </p:spPr>
      </p:pic>
      <p:sp>
        <p:nvSpPr>
          <p:cNvPr id="5" name="Textfeld 4">
            <a:extLst>
              <a:ext uri="{FF2B5EF4-FFF2-40B4-BE49-F238E27FC236}">
                <a16:creationId xmlns:a16="http://schemas.microsoft.com/office/drawing/2014/main" id="{66319BE7-3440-8043-E57A-A598E7CA08C8}"/>
              </a:ext>
            </a:extLst>
          </p:cNvPr>
          <p:cNvSpPr txBox="1"/>
          <p:nvPr/>
        </p:nvSpPr>
        <p:spPr>
          <a:xfrm>
            <a:off x="5126891" y="5292335"/>
            <a:ext cx="1007007" cy="461665"/>
          </a:xfrm>
          <a:prstGeom prst="rect">
            <a:avLst/>
          </a:prstGeom>
          <a:noFill/>
        </p:spPr>
        <p:txBody>
          <a:bodyPr wrap="none" rtlCol="0">
            <a:spAutoFit/>
          </a:bodyPr>
          <a:lstStyle/>
          <a:p>
            <a:r>
              <a:rPr lang="de-DE" sz="2400"/>
              <a:t>Militär</a:t>
            </a:r>
          </a:p>
        </p:txBody>
      </p:sp>
      <p:pic>
        <p:nvPicPr>
          <p:cNvPr id="7" name="Grafik 6" descr="Stationär Silhouette">
            <a:extLst>
              <a:ext uri="{FF2B5EF4-FFF2-40B4-BE49-F238E27FC236}">
                <a16:creationId xmlns:a16="http://schemas.microsoft.com/office/drawing/2014/main" id="{03CE18D3-9828-9FE6-2F47-BA1A63C0B65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57769" y="2770400"/>
            <a:ext cx="1958407" cy="1958407"/>
          </a:xfrm>
          <a:prstGeom prst="rect">
            <a:avLst/>
          </a:prstGeom>
        </p:spPr>
      </p:pic>
      <p:sp>
        <p:nvSpPr>
          <p:cNvPr id="9" name="Textfeld 8">
            <a:extLst>
              <a:ext uri="{FF2B5EF4-FFF2-40B4-BE49-F238E27FC236}">
                <a16:creationId xmlns:a16="http://schemas.microsoft.com/office/drawing/2014/main" id="{47C504D9-EF33-82DF-4A20-BE83FCB1CC75}"/>
              </a:ext>
            </a:extLst>
          </p:cNvPr>
          <p:cNvSpPr txBox="1"/>
          <p:nvPr/>
        </p:nvSpPr>
        <p:spPr>
          <a:xfrm>
            <a:off x="9807820" y="4544087"/>
            <a:ext cx="1058303" cy="461665"/>
          </a:xfrm>
          <a:prstGeom prst="rect">
            <a:avLst/>
          </a:prstGeom>
          <a:noFill/>
        </p:spPr>
        <p:txBody>
          <a:bodyPr wrap="none" rtlCol="0">
            <a:spAutoFit/>
          </a:bodyPr>
          <a:lstStyle/>
          <a:p>
            <a:r>
              <a:rPr lang="de-DE" sz="2400"/>
              <a:t>Pflege</a:t>
            </a:r>
          </a:p>
        </p:txBody>
      </p:sp>
    </p:spTree>
    <p:extLst>
      <p:ext uri="{BB962C8B-B14F-4D97-AF65-F5344CB8AC3E}">
        <p14:creationId xmlns:p14="http://schemas.microsoft.com/office/powerpoint/2010/main" val="2002267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C6405-74A0-9923-6330-22FBCE2B6E11}"/>
              </a:ext>
            </a:extLst>
          </p:cNvPr>
          <p:cNvSpPr>
            <a:spLocks noGrp="1"/>
          </p:cNvSpPr>
          <p:nvPr>
            <p:ph type="title" idx="4294967295"/>
          </p:nvPr>
        </p:nvSpPr>
        <p:spPr>
          <a:xfrm>
            <a:off x="1845575" y="2099214"/>
            <a:ext cx="8507228" cy="1325563"/>
          </a:xfrm>
        </p:spPr>
        <p:txBody>
          <a:bodyPr>
            <a:normAutofit/>
          </a:bodyPr>
          <a:lstStyle/>
          <a:p>
            <a:pPr algn="ctr"/>
            <a:r>
              <a:rPr lang="de-DE">
                <a:ea typeface="Calibri Light"/>
                <a:cs typeface="Calibri Light"/>
              </a:rPr>
              <a:t>Vielen Dank für Eure Aufmerksamkeit!</a:t>
            </a:r>
          </a:p>
        </p:txBody>
      </p:sp>
      <p:pic>
        <p:nvPicPr>
          <p:cNvPr id="13" name="Inhaltsplatzhalter 2" descr="Ein Bild, das Muster, Pixel, Design enthält.&#10;&#10;Beschreibung automatisch generiert.">
            <a:extLst>
              <a:ext uri="{FF2B5EF4-FFF2-40B4-BE49-F238E27FC236}">
                <a16:creationId xmlns:a16="http://schemas.microsoft.com/office/drawing/2014/main" id="{A9F868FF-D33E-F2DE-A2F7-EA1BA69D23A2}"/>
              </a:ext>
            </a:extLst>
          </p:cNvPr>
          <p:cNvPicPr>
            <a:picLocks noChangeAspect="1"/>
          </p:cNvPicPr>
          <p:nvPr/>
        </p:nvPicPr>
        <p:blipFill>
          <a:blip r:embed="rId2"/>
          <a:stretch>
            <a:fillRect/>
          </a:stretch>
        </p:blipFill>
        <p:spPr>
          <a:xfrm>
            <a:off x="4896804" y="3424777"/>
            <a:ext cx="1808989" cy="1793900"/>
          </a:xfrm>
          <a:prstGeom prst="rect">
            <a:avLst/>
          </a:prstGeom>
        </p:spPr>
      </p:pic>
      <p:sp>
        <p:nvSpPr>
          <p:cNvPr id="4" name="Textfeld 4">
            <a:extLst>
              <a:ext uri="{FF2B5EF4-FFF2-40B4-BE49-F238E27FC236}">
                <a16:creationId xmlns:a16="http://schemas.microsoft.com/office/drawing/2014/main" id="{F0BAE3AC-92DE-7799-BF58-3E9B113ED0B6}"/>
              </a:ext>
            </a:extLst>
          </p:cNvPr>
          <p:cNvSpPr txBox="1"/>
          <p:nvPr/>
        </p:nvSpPr>
        <p:spPr>
          <a:xfrm>
            <a:off x="928492" y="6221701"/>
            <a:ext cx="9061172" cy="676015"/>
          </a:xfrm>
          <a:prstGeom prst="rect">
            <a:avLst/>
          </a:prstGeom>
          <a:noFill/>
          <a:ln cap="flat">
            <a:noFill/>
          </a:ln>
        </p:spPr>
        <p:txBody>
          <a:bodyPr vert="horz" wrap="square" lIns="91440" tIns="45720" rIns="91440" bIns="45720" anchor="t" anchorCtr="1" compatLnSpc="1">
            <a:spAutoFit/>
          </a:bodyPr>
          <a:lstStyle/>
          <a:p>
            <a:pPr marL="449583" marR="0" lvl="0" indent="449583"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de-DE" sz="1200" b="1" i="0" u="none" strike="noStrike" kern="1200" cap="none" spc="0" baseline="0">
                <a:solidFill>
                  <a:srgbClr val="84A2D8"/>
                </a:solidFill>
                <a:uFillTx/>
                <a:latin typeface="Roboto" pitchFamily="2"/>
                <a:ea typeface="Calibri" pitchFamily="34"/>
                <a:cs typeface="Times New Roman" pitchFamily="18"/>
              </a:rPr>
              <a:t>	Kontakt:   </a:t>
            </a:r>
            <a:r>
              <a:rPr lang="de-DE" sz="1200" b="0" i="0" u="none" strike="noStrike" kern="1200" cap="none" spc="0" baseline="0">
                <a:solidFill>
                  <a:srgbClr val="84A2D8"/>
                </a:solidFill>
                <a:uFillTx/>
                <a:latin typeface="Roboto" pitchFamily="2"/>
                <a:ea typeface="Calibri" pitchFamily="34"/>
                <a:cs typeface="Times New Roman" pitchFamily="18"/>
              </a:rPr>
              <a:t>KI-Makerspace</a:t>
            </a:r>
            <a:r>
              <a:rPr lang="de-DE" sz="1200" b="1" i="0" u="none" strike="noStrike" kern="1200" cap="none" spc="0" baseline="0">
                <a:solidFill>
                  <a:srgbClr val="84A2D8"/>
                </a:solidFill>
                <a:uFillTx/>
                <a:latin typeface="Roboto" pitchFamily="2"/>
                <a:ea typeface="Calibri" pitchFamily="34"/>
                <a:cs typeface="Times New Roman" pitchFamily="18"/>
              </a:rPr>
              <a:t>   </a:t>
            </a:r>
            <a:r>
              <a:rPr lang="de-DE" sz="1200" b="0" i="0" u="none" strike="noStrike" kern="1200" cap="none" spc="0" baseline="0" err="1">
                <a:solidFill>
                  <a:srgbClr val="84A2D8"/>
                </a:solidFill>
                <a:uFillTx/>
                <a:latin typeface="Roboto" pitchFamily="2"/>
                <a:ea typeface="Calibri" pitchFamily="34"/>
                <a:cs typeface="Times New Roman" pitchFamily="18"/>
              </a:rPr>
              <a:t>Wöhrdstrasse</a:t>
            </a:r>
            <a:r>
              <a:rPr lang="de-DE" sz="1200" b="0" i="0" u="none" strike="noStrike" kern="1200" cap="none" spc="0" baseline="0">
                <a:solidFill>
                  <a:srgbClr val="84A2D8"/>
                </a:solidFill>
                <a:uFillTx/>
                <a:latin typeface="Roboto" pitchFamily="2"/>
                <a:ea typeface="Calibri" pitchFamily="34"/>
                <a:cs typeface="Times New Roman" pitchFamily="18"/>
              </a:rPr>
              <a:t> 25</a:t>
            </a:r>
            <a:r>
              <a:rPr lang="de-DE" sz="1200" b="1" i="0" u="none" strike="noStrike" kern="1200" cap="none" spc="0" baseline="0">
                <a:solidFill>
                  <a:srgbClr val="84A2D8"/>
                </a:solidFill>
                <a:uFillTx/>
                <a:latin typeface="Roboto" pitchFamily="2"/>
                <a:ea typeface="Calibri" pitchFamily="34"/>
                <a:cs typeface="Times New Roman" pitchFamily="18"/>
              </a:rPr>
              <a:t>   </a:t>
            </a:r>
            <a:r>
              <a:rPr lang="de-DE" sz="1200" b="0" i="0" u="none" strike="noStrike" kern="1200" cap="none" spc="0" baseline="0">
                <a:solidFill>
                  <a:srgbClr val="84A2D8"/>
                </a:solidFill>
                <a:uFillTx/>
                <a:latin typeface="Roboto" pitchFamily="2"/>
                <a:ea typeface="Calibri" pitchFamily="34"/>
                <a:cs typeface="Times New Roman" pitchFamily="18"/>
              </a:rPr>
              <a:t>72070 Tübingen</a:t>
            </a:r>
            <a:r>
              <a:rPr lang="de-DE" sz="1200" b="1" i="0" u="none" strike="noStrike" kern="1200" cap="none" spc="0" baseline="0">
                <a:solidFill>
                  <a:srgbClr val="84A2D8"/>
                </a:solidFill>
                <a:uFillTx/>
                <a:latin typeface="Roboto" pitchFamily="2"/>
                <a:ea typeface="Calibri" pitchFamily="34"/>
                <a:cs typeface="Times New Roman" pitchFamily="18"/>
              </a:rPr>
              <a:t>   </a:t>
            </a:r>
            <a:r>
              <a:rPr lang="de-DE" sz="1200" b="0" i="0" u="sng" strike="noStrike" kern="1200" cap="none" spc="0" baseline="0">
                <a:solidFill>
                  <a:srgbClr val="84A2D8"/>
                </a:solidFill>
                <a:uFillTx/>
                <a:latin typeface="Roboto" pitchFamily="2"/>
                <a:ea typeface="Calibri" pitchFamily="34"/>
                <a:cs typeface="Times New Roman" pitchFamily="18"/>
                <a:hlinkClick r:id="rId3"/>
              </a:rPr>
              <a:t>www.ki-maker.space</a:t>
            </a:r>
            <a:r>
              <a:rPr lang="de-DE" sz="1200" b="1" i="0" u="none" strike="noStrike" kern="1200" cap="none" spc="0" baseline="0">
                <a:solidFill>
                  <a:srgbClr val="84A2D8"/>
                </a:solidFill>
                <a:uFillTx/>
                <a:latin typeface="Roboto" pitchFamily="2"/>
                <a:ea typeface="Calibri" pitchFamily="34"/>
                <a:cs typeface="Times New Roman" pitchFamily="18"/>
              </a:rPr>
              <a:t>   </a:t>
            </a:r>
            <a:r>
              <a:rPr lang="de-DE" sz="1200" b="0" i="0" u="none" strike="noStrike" kern="1200" cap="none" spc="0" baseline="0">
                <a:solidFill>
                  <a:srgbClr val="84A2D8"/>
                </a:solidFill>
                <a:uFillTx/>
                <a:latin typeface="Roboto" pitchFamily="2"/>
                <a:ea typeface="Calibri" pitchFamily="34"/>
                <a:cs typeface="Times New Roman" pitchFamily="18"/>
              </a:rPr>
              <a:t>E-Mail: </a:t>
            </a:r>
            <a:r>
              <a:rPr lang="de-DE" sz="1200" b="0" i="0" u="sng" strike="noStrike" kern="1200" cap="none" spc="0" baseline="0" err="1">
                <a:solidFill>
                  <a:srgbClr val="84A2D8"/>
                </a:solidFill>
                <a:uFillTx/>
                <a:latin typeface="Roboto" pitchFamily="2"/>
                <a:ea typeface="Calibri" pitchFamily="34"/>
                <a:cs typeface="Times New Roman" pitchFamily="18"/>
                <a:hlinkClick r:id="rId4"/>
              </a:rPr>
              <a:t>hallo@ki-maker.space</a:t>
            </a:r>
            <a:br>
              <a:rPr lang="de-DE" sz="1200" b="0" i="0" u="sng" strike="noStrike" kern="1200" cap="none" spc="0" baseline="0">
                <a:solidFill>
                  <a:srgbClr val="84A2D8"/>
                </a:solidFill>
                <a:uFillTx/>
                <a:latin typeface="Roboto" pitchFamily="2"/>
                <a:ea typeface="Calibri" pitchFamily="34"/>
                <a:cs typeface="Times New Roman" pitchFamily="18"/>
              </a:rPr>
            </a:br>
            <a:br>
              <a:rPr lang="de-DE" sz="1200" b="0" i="0" u="sng" strike="noStrike" kern="1200" cap="none" spc="0" baseline="0">
                <a:solidFill>
                  <a:srgbClr val="84A2D8"/>
                </a:solidFill>
                <a:uFillTx/>
                <a:latin typeface="Roboto" pitchFamily="2"/>
                <a:ea typeface="Calibri" pitchFamily="34"/>
                <a:cs typeface="Times New Roman" pitchFamily="18"/>
              </a:rPr>
            </a:br>
            <a:r>
              <a:rPr lang="de-DE" sz="1200" b="0" i="0" u="none" strike="noStrike" kern="1200" cap="none" spc="0" baseline="0">
                <a:solidFill>
                  <a:srgbClr val="84A2D8"/>
                </a:solidFill>
                <a:uFillTx/>
                <a:latin typeface="Roboto" pitchFamily="2"/>
                <a:ea typeface="Calibri" pitchFamily="34"/>
                <a:cs typeface="Times New Roman" pitchFamily="18"/>
              </a:rPr>
              <a:t>	</a:t>
            </a:r>
            <a:endParaRPr lang="de-DE" sz="1200" b="0" i="0" u="none" strike="noStrike" kern="1200" cap="none" spc="0" baseline="0">
              <a:solidFill>
                <a:srgbClr val="97AFD8"/>
              </a:solidFill>
              <a:uFillTx/>
              <a:latin typeface="Calibri" pitchFamily="34"/>
              <a:ea typeface="Calibri" pitchFamily="34"/>
              <a:cs typeface="Times New Roman" pitchFamily="18"/>
            </a:endParaRPr>
          </a:p>
        </p:txBody>
      </p:sp>
    </p:spTree>
    <p:extLst>
      <p:ext uri="{BB962C8B-B14F-4D97-AF65-F5344CB8AC3E}">
        <p14:creationId xmlns:p14="http://schemas.microsoft.com/office/powerpoint/2010/main" val="3293224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39B20-96AB-01C0-E2A3-4136D485DFAF}"/>
            </a:ext>
          </a:extLst>
        </p:cNvPr>
        <p:cNvGrpSpPr/>
        <p:nvPr/>
      </p:nvGrpSpPr>
      <p:grpSpPr>
        <a:xfrm>
          <a:off x="0" y="0"/>
          <a:ext cx="0" cy="0"/>
          <a:chOff x="0" y="0"/>
          <a:chExt cx="0" cy="0"/>
        </a:xfrm>
      </p:grpSpPr>
      <p:sp>
        <p:nvSpPr>
          <p:cNvPr id="29" name="Rectangle 3">
            <a:extLst>
              <a:ext uri="{FF2B5EF4-FFF2-40B4-BE49-F238E27FC236}">
                <a16:creationId xmlns:a16="http://schemas.microsoft.com/office/drawing/2014/main" id="{0039C6A8-8A30-0F4A-B1FD-9CFB55790C41}"/>
              </a:ext>
            </a:extLst>
          </p:cNvPr>
          <p:cNvSpPr/>
          <p:nvPr/>
        </p:nvSpPr>
        <p:spPr>
          <a:xfrm>
            <a:off x="1268422" y="3730934"/>
            <a:ext cx="1367682" cy="692497"/>
          </a:xfrm>
          <a:prstGeom prst="rect">
            <a:avLst/>
          </a:prstGeom>
          <a:noFill/>
          <a:ln cap="flat">
            <a:noFill/>
            <a:prstDash val="solid"/>
          </a:ln>
        </p:spPr>
        <p:txBody>
          <a:bodyPr vert="horz" wrap="none" lIns="91440" tIns="45720" rIns="91440" bIns="45720" anchor="ctr" anchorCtr="0" compatLnSpc="1">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800" b="0" i="0" u="none" strike="noStrike" kern="0" cap="none" spc="0" baseline="0">
                <a:solidFill>
                  <a:srgbClr val="000000"/>
                </a:solidFill>
                <a:uFillTx/>
              </a:defRPr>
            </a:pPr>
            <a:endParaRPr lang="de-DE" sz="800">
              <a:solidFill>
                <a:srgbClr val="000000"/>
              </a:solidFill>
              <a:latin typeface="Calibri"/>
              <a:ea typeface="Calibri"/>
              <a:cs typeface="Calibri"/>
            </a:endParaRPr>
          </a:p>
          <a:p>
            <a:pPr>
              <a:defRPr sz="1800" b="0" i="0" u="none" strike="noStrike" kern="0" cap="none" spc="0" baseline="0">
                <a:solidFill>
                  <a:srgbClr val="000000"/>
                </a:solidFill>
                <a:uFillTx/>
              </a:defRPr>
            </a:pPr>
            <a:r>
              <a:rPr lang="de-DE" sz="2000" b="1">
                <a:solidFill>
                  <a:srgbClr val="000000"/>
                </a:solidFill>
                <a:latin typeface="Calibri"/>
                <a:ea typeface="Calibri"/>
                <a:cs typeface="Calibri"/>
              </a:rPr>
              <a:t>Navigation</a:t>
            </a:r>
            <a:endParaRPr lang="de-DE">
              <a:solidFill>
                <a:srgbClr val="000000"/>
              </a:solidFill>
              <a:latin typeface="Calibri"/>
              <a:ea typeface="Calibri"/>
              <a:cs typeface="Calibri"/>
            </a:endParaRPr>
          </a:p>
          <a:p>
            <a:pPr marL="0" marR="0" lvl="0" indent="0" algn="l" defTabSz="914400">
              <a:lnSpc>
                <a:spcPct val="100000"/>
              </a:lnSpc>
              <a:spcBef>
                <a:spcPts val="0"/>
              </a:spcBef>
              <a:spcAft>
                <a:spcPts val="0"/>
              </a:spcAft>
              <a:buNone/>
              <a:tabLst/>
              <a:defRPr sz="1800" b="0" i="0" u="none" strike="noStrike" kern="0" cap="none" spc="0" baseline="0">
                <a:solidFill>
                  <a:srgbClr val="000000"/>
                </a:solidFill>
                <a:uFillTx/>
              </a:defRPr>
            </a:pPr>
            <a:endParaRPr lang="de-DE" sz="1100" b="1">
              <a:ea typeface="Calibri"/>
              <a:cs typeface="Calibri"/>
            </a:endParaRPr>
          </a:p>
        </p:txBody>
      </p:sp>
      <p:sp>
        <p:nvSpPr>
          <p:cNvPr id="30" name="Rectangle 9">
            <a:extLst>
              <a:ext uri="{FF2B5EF4-FFF2-40B4-BE49-F238E27FC236}">
                <a16:creationId xmlns:a16="http://schemas.microsoft.com/office/drawing/2014/main" id="{7DFE7A06-1BCC-F783-C153-029DBB3CB212}"/>
              </a:ext>
            </a:extLst>
          </p:cNvPr>
          <p:cNvSpPr/>
          <p:nvPr/>
        </p:nvSpPr>
        <p:spPr>
          <a:xfrm>
            <a:off x="3820863" y="2735338"/>
            <a:ext cx="1962397" cy="400110"/>
          </a:xfrm>
          <a:prstGeom prst="rect">
            <a:avLst/>
          </a:prstGeom>
          <a:noFill/>
          <a:ln cap="flat">
            <a:noFill/>
            <a:prstDash val="solid"/>
          </a:ln>
        </p:spPr>
        <p:txBody>
          <a:bodyPr vert="horz" wrap="none" lIns="91440" tIns="45720" rIns="91440" bIns="45720" anchor="ctr" anchorCtr="0" compatLnSpc="1">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a:lnSpc>
                <a:spcPct val="100000"/>
              </a:lnSpc>
              <a:spcBef>
                <a:spcPts val="0"/>
              </a:spcBef>
              <a:spcAft>
                <a:spcPts val="0"/>
              </a:spcAft>
              <a:buNone/>
              <a:tabLst/>
              <a:defRPr sz="1800" b="0" i="0" u="none" strike="noStrike" kern="0" cap="none" spc="0" baseline="0">
                <a:solidFill>
                  <a:srgbClr val="000000"/>
                </a:solidFill>
                <a:uFillTx/>
              </a:defRPr>
            </a:pPr>
            <a:r>
              <a:rPr lang="de-DE" sz="2000" b="1">
                <a:solidFill>
                  <a:srgbClr val="000000"/>
                </a:solidFill>
                <a:latin typeface="Calibri"/>
                <a:cs typeface="Calibri"/>
              </a:rPr>
              <a:t>Online-Shopping</a:t>
            </a:r>
            <a:endParaRPr lang="de-DE"/>
          </a:p>
        </p:txBody>
      </p:sp>
      <p:sp>
        <p:nvSpPr>
          <p:cNvPr id="31" name="Rectangle 9">
            <a:extLst>
              <a:ext uri="{FF2B5EF4-FFF2-40B4-BE49-F238E27FC236}">
                <a16:creationId xmlns:a16="http://schemas.microsoft.com/office/drawing/2014/main" id="{828A6566-21F7-E448-8091-44F96A85C663}"/>
              </a:ext>
            </a:extLst>
          </p:cNvPr>
          <p:cNvSpPr/>
          <p:nvPr/>
        </p:nvSpPr>
        <p:spPr>
          <a:xfrm>
            <a:off x="7425219" y="3823342"/>
            <a:ext cx="3810659" cy="523220"/>
          </a:xfrm>
          <a:prstGeom prst="rect">
            <a:avLst/>
          </a:prstGeom>
          <a:noFill/>
          <a:ln cap="flat">
            <a:noFill/>
            <a:prstDash val="solid"/>
          </a:ln>
        </p:spPr>
        <p:txBody>
          <a:bodyPr vert="horz" wrap="none" lIns="91440" tIns="45720" rIns="91440" bIns="45720" anchor="ctr" anchorCtr="0" compatLnSpc="1">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de-DE" sz="2000" b="1">
                <a:solidFill>
                  <a:srgbClr val="000000"/>
                </a:solidFill>
                <a:latin typeface="Calibri"/>
                <a:ea typeface="Times New Roman" pitchFamily="18"/>
                <a:cs typeface="Calibri"/>
              </a:rPr>
              <a:t>Alexa/Spracherkennungssoftware</a:t>
            </a:r>
            <a:endParaRPr lang="de-DE" sz="2000" b="1" i="0" u="none" strike="noStrike" kern="1200" cap="none" spc="0" baseline="0">
              <a:solidFill>
                <a:srgbClr val="000000"/>
              </a:solidFill>
              <a:uFillTx/>
              <a:latin typeface="Calibri" pitchFamily="34"/>
              <a:ea typeface="Times New Roman" pitchFamily="18"/>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800" b="1" i="0" u="none" strike="noStrike" kern="1200" cap="none" spc="0" baseline="0">
              <a:solidFill>
                <a:srgbClr val="000000"/>
              </a:solidFill>
              <a:uFillTx/>
              <a:latin typeface="Calibri"/>
            </a:endParaRPr>
          </a:p>
        </p:txBody>
      </p:sp>
      <p:sp>
        <p:nvSpPr>
          <p:cNvPr id="32" name="Rectangle 3">
            <a:extLst>
              <a:ext uri="{FF2B5EF4-FFF2-40B4-BE49-F238E27FC236}">
                <a16:creationId xmlns:a16="http://schemas.microsoft.com/office/drawing/2014/main" id="{953C1C86-46B6-3F4A-AC30-70819AA4C5D3}"/>
              </a:ext>
            </a:extLst>
          </p:cNvPr>
          <p:cNvSpPr/>
          <p:nvPr/>
        </p:nvSpPr>
        <p:spPr>
          <a:xfrm>
            <a:off x="3131199" y="5274314"/>
            <a:ext cx="1137684" cy="754053"/>
          </a:xfrm>
          <a:prstGeom prst="rect">
            <a:avLst/>
          </a:prstGeom>
          <a:noFill/>
          <a:ln cap="flat">
            <a:noFill/>
            <a:prstDash val="solid"/>
          </a:ln>
        </p:spPr>
        <p:txBody>
          <a:bodyPr vert="horz" wrap="none" lIns="91440" tIns="45720" rIns="91440" bIns="45720" anchor="ctr" anchorCtr="0" compatLnSpc="1">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de-DE" sz="1200" b="0" i="0" u="none" strike="noStrike" kern="1200" cap="none" spc="0" baseline="0">
                <a:solidFill>
                  <a:srgbClr val="000000"/>
                </a:solidFill>
                <a:uFillTx/>
                <a:latin typeface="Calibri" pitchFamily="34"/>
                <a:ea typeface="Times New Roman" pitchFamily="18"/>
                <a:cs typeface="Calibri" pitchFamily="34"/>
              </a:rPr>
              <a:t> </a:t>
            </a:r>
            <a:endParaRPr lang="de-DE" sz="800" b="0" i="0" u="none" strike="noStrike" kern="1200" cap="none" spc="0" baseline="0">
              <a:solidFill>
                <a:srgbClr val="000000"/>
              </a:solidFill>
              <a:uFillTx/>
              <a:latin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de-DE" sz="2000" b="1" i="0" u="none" strike="noStrike" kern="1200" cap="none" spc="0" baseline="0" err="1">
                <a:solidFill>
                  <a:srgbClr val="000000"/>
                </a:solidFill>
                <a:uFillTx/>
                <a:latin typeface="Calibri" pitchFamily="34"/>
                <a:ea typeface="Times New Roman" pitchFamily="18"/>
                <a:cs typeface="Calibri" pitchFamily="34"/>
              </a:rPr>
              <a:t>Chatbots</a:t>
            </a:r>
            <a:endParaRPr lang="de-DE" sz="2000" b="1" i="0" u="none" strike="noStrike" kern="1200" cap="none" spc="0" baseline="0">
              <a:solidFill>
                <a:srgbClr val="000000"/>
              </a:solidFill>
              <a:uFillTx/>
              <a:latin typeface="Calibri" pitchFamily="34"/>
              <a:ea typeface="Times New Roman" pitchFamily="18"/>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100" b="1" i="0" u="none" strike="noStrike" kern="1200" cap="none" spc="0" baseline="0">
              <a:solidFill>
                <a:srgbClr val="000000"/>
              </a:solidFill>
              <a:uFillTx/>
              <a:latin typeface="Calibri"/>
            </a:endParaRPr>
          </a:p>
        </p:txBody>
      </p:sp>
      <p:sp>
        <p:nvSpPr>
          <p:cNvPr id="33" name="Rectangle 3">
            <a:extLst>
              <a:ext uri="{FF2B5EF4-FFF2-40B4-BE49-F238E27FC236}">
                <a16:creationId xmlns:a16="http://schemas.microsoft.com/office/drawing/2014/main" id="{1DA8AEB6-B92D-1841-AB5E-1D9D21AA1F93}"/>
              </a:ext>
            </a:extLst>
          </p:cNvPr>
          <p:cNvSpPr/>
          <p:nvPr/>
        </p:nvSpPr>
        <p:spPr>
          <a:xfrm>
            <a:off x="5551988" y="5335870"/>
            <a:ext cx="3661580" cy="692497"/>
          </a:xfrm>
          <a:prstGeom prst="rect">
            <a:avLst/>
          </a:prstGeom>
          <a:noFill/>
          <a:ln cap="flat">
            <a:noFill/>
            <a:prstDash val="solid"/>
          </a:ln>
        </p:spPr>
        <p:txBody>
          <a:bodyPr vert="horz" wrap="none" lIns="91440" tIns="45720" rIns="91440" bIns="45720" anchor="ctr" anchorCtr="0" compatLnSpc="1">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800" b="0" i="0" u="none" strike="noStrike" kern="1200" cap="none" spc="0" baseline="0">
              <a:solidFill>
                <a:srgbClr val="000000"/>
              </a:solidFill>
              <a:uFillTx/>
              <a:latin typeface="Calibri"/>
            </a:endParaRPr>
          </a:p>
          <a:p>
            <a:pPr hangingPunct="0">
              <a:defRPr sz="1800" b="0" i="0" u="none" strike="noStrike" kern="0" cap="none" spc="0" baseline="0">
                <a:solidFill>
                  <a:srgbClr val="000000"/>
                </a:solidFill>
                <a:uFillTx/>
              </a:defRPr>
            </a:pPr>
            <a:r>
              <a:rPr lang="de-DE" sz="2000" b="1">
                <a:solidFill>
                  <a:srgbClr val="000000"/>
                </a:solidFill>
                <a:latin typeface="Calibri"/>
                <a:ea typeface="Times New Roman" pitchFamily="18"/>
                <a:cs typeface="Calibri"/>
              </a:rPr>
              <a:t>Instagram/</a:t>
            </a:r>
            <a:r>
              <a:rPr lang="de-DE" sz="2000" b="1" err="1">
                <a:solidFill>
                  <a:srgbClr val="000000"/>
                </a:solidFill>
                <a:latin typeface="Calibri"/>
                <a:ea typeface="Times New Roman" pitchFamily="18"/>
                <a:cs typeface="Calibri"/>
              </a:rPr>
              <a:t>Youtube</a:t>
            </a:r>
            <a:r>
              <a:rPr lang="de-DE" sz="2000" b="1">
                <a:solidFill>
                  <a:srgbClr val="000000"/>
                </a:solidFill>
                <a:latin typeface="Calibri"/>
                <a:ea typeface="Times New Roman" pitchFamily="18"/>
                <a:cs typeface="Calibri"/>
              </a:rPr>
              <a:t> Algorithmen</a:t>
            </a:r>
            <a:endParaRPr lang="de-DE" sz="2000" b="1" i="0" u="none" strike="noStrike" kern="0" cap="none" spc="0" baseline="0">
              <a:solidFill>
                <a:srgbClr val="000000"/>
              </a:solidFill>
              <a:uFillTx/>
              <a:latin typeface="Calibri" pitchFamily="34"/>
              <a:ea typeface="Times New Roman" pitchFamily="18"/>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100" b="1" i="0" u="none" strike="noStrike" kern="1200" cap="none" spc="0" baseline="0">
              <a:solidFill>
                <a:srgbClr val="000000"/>
              </a:solidFill>
              <a:uFillTx/>
              <a:latin typeface="Calibri"/>
            </a:endParaRPr>
          </a:p>
        </p:txBody>
      </p:sp>
      <p:pic>
        <p:nvPicPr>
          <p:cNvPr id="35" name="Grafik 34" descr="Kompass mit einfarbiger Füllung">
            <a:extLst>
              <a:ext uri="{FF2B5EF4-FFF2-40B4-BE49-F238E27FC236}">
                <a16:creationId xmlns:a16="http://schemas.microsoft.com/office/drawing/2014/main" id="{5E171773-C339-D397-FDF7-E2C31E97F7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1222" y="2971800"/>
            <a:ext cx="914400" cy="914400"/>
          </a:xfrm>
          <a:prstGeom prst="rect">
            <a:avLst/>
          </a:prstGeom>
        </p:spPr>
      </p:pic>
      <p:pic>
        <p:nvPicPr>
          <p:cNvPr id="39" name="Grafik 38" descr="Karte mit Ortsmarkierung mit einfarbiger Füllung">
            <a:extLst>
              <a:ext uri="{FF2B5EF4-FFF2-40B4-BE49-F238E27FC236}">
                <a16:creationId xmlns:a16="http://schemas.microsoft.com/office/drawing/2014/main" id="{1404EF8B-1315-4CF6-4E63-480365C5AD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5622" y="2623826"/>
            <a:ext cx="1367682" cy="1367682"/>
          </a:xfrm>
          <a:prstGeom prst="rect">
            <a:avLst/>
          </a:prstGeom>
        </p:spPr>
      </p:pic>
      <p:pic>
        <p:nvPicPr>
          <p:cNvPr id="41" name="Grafik 40" descr="E-Commerce mit einfarbiger Füllung">
            <a:extLst>
              <a:ext uri="{FF2B5EF4-FFF2-40B4-BE49-F238E27FC236}">
                <a16:creationId xmlns:a16="http://schemas.microsoft.com/office/drawing/2014/main" id="{FB3792D8-8421-98A5-4114-96BF4E7A10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92490" y="1081257"/>
            <a:ext cx="1542569" cy="1542569"/>
          </a:xfrm>
          <a:prstGeom prst="rect">
            <a:avLst/>
          </a:prstGeom>
        </p:spPr>
      </p:pic>
      <p:pic>
        <p:nvPicPr>
          <p:cNvPr id="43" name="Grafik 42" descr="Sprache mit einfarbiger Füllung">
            <a:extLst>
              <a:ext uri="{FF2B5EF4-FFF2-40B4-BE49-F238E27FC236}">
                <a16:creationId xmlns:a16="http://schemas.microsoft.com/office/drawing/2014/main" id="{102C3EA3-61A4-CBE4-0533-33A00C3605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34192" y="2852592"/>
            <a:ext cx="914400" cy="914400"/>
          </a:xfrm>
          <a:prstGeom prst="rect">
            <a:avLst/>
          </a:prstGeom>
        </p:spPr>
      </p:pic>
      <p:pic>
        <p:nvPicPr>
          <p:cNvPr id="45" name="Grafik 44" descr="Radiomikrofon mit einfarbiger Füllung">
            <a:extLst>
              <a:ext uri="{FF2B5EF4-FFF2-40B4-BE49-F238E27FC236}">
                <a16:creationId xmlns:a16="http://schemas.microsoft.com/office/drawing/2014/main" id="{020030CB-3726-1696-DD37-3DB883922B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01872" y="2816534"/>
            <a:ext cx="914400" cy="914400"/>
          </a:xfrm>
          <a:prstGeom prst="rect">
            <a:avLst/>
          </a:prstGeom>
        </p:spPr>
      </p:pic>
      <p:pic>
        <p:nvPicPr>
          <p:cNvPr id="47" name="Grafik 46" descr="Programmierer mit einfarbiger Füllung">
            <a:extLst>
              <a:ext uri="{FF2B5EF4-FFF2-40B4-BE49-F238E27FC236}">
                <a16:creationId xmlns:a16="http://schemas.microsoft.com/office/drawing/2014/main" id="{33FA2BAD-6D1E-2AEE-C13F-C0F6738D0D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74730" y="4465496"/>
            <a:ext cx="914400" cy="914400"/>
          </a:xfrm>
          <a:prstGeom prst="rect">
            <a:avLst/>
          </a:prstGeom>
        </p:spPr>
      </p:pic>
      <p:pic>
        <p:nvPicPr>
          <p:cNvPr id="49" name="Grafik 48" descr="Chatblase mit einfarbiger Füllung">
            <a:extLst>
              <a:ext uri="{FF2B5EF4-FFF2-40B4-BE49-F238E27FC236}">
                <a16:creationId xmlns:a16="http://schemas.microsoft.com/office/drawing/2014/main" id="{29A5B31E-321A-A55D-F7F6-D5093B467BD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56390" y="4571078"/>
            <a:ext cx="914400" cy="914400"/>
          </a:xfrm>
          <a:prstGeom prst="rect">
            <a:avLst/>
          </a:prstGeom>
        </p:spPr>
      </p:pic>
      <p:pic>
        <p:nvPicPr>
          <p:cNvPr id="51" name="Grafik 50" descr="Präsentation mit Medien mit einfarbiger Füllung">
            <a:extLst>
              <a:ext uri="{FF2B5EF4-FFF2-40B4-BE49-F238E27FC236}">
                <a16:creationId xmlns:a16="http://schemas.microsoft.com/office/drawing/2014/main" id="{DAE62FED-31F0-71D4-42B4-172D5F1F40E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510819" y="4598113"/>
            <a:ext cx="914400" cy="914400"/>
          </a:xfrm>
          <a:prstGeom prst="rect">
            <a:avLst/>
          </a:prstGeom>
        </p:spPr>
      </p:pic>
      <p:pic>
        <p:nvPicPr>
          <p:cNvPr id="3" name="Grafik 2" descr="Filmklappe Silhouette">
            <a:extLst>
              <a:ext uri="{FF2B5EF4-FFF2-40B4-BE49-F238E27FC236}">
                <a16:creationId xmlns:a16="http://schemas.microsoft.com/office/drawing/2014/main" id="{4E5EE9BB-0156-5487-23FE-87FB1210EE2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13978" y="143659"/>
            <a:ext cx="1737470" cy="1737470"/>
          </a:xfrm>
          <a:prstGeom prst="rect">
            <a:avLst/>
          </a:prstGeom>
        </p:spPr>
      </p:pic>
      <p:sp>
        <p:nvSpPr>
          <p:cNvPr id="4" name="Rectangle 9">
            <a:extLst>
              <a:ext uri="{FF2B5EF4-FFF2-40B4-BE49-F238E27FC236}">
                <a16:creationId xmlns:a16="http://schemas.microsoft.com/office/drawing/2014/main" id="{F26FC7F7-0FBE-F509-8B4A-02D3AE2FAEF5}"/>
              </a:ext>
            </a:extLst>
          </p:cNvPr>
          <p:cNvSpPr/>
          <p:nvPr/>
        </p:nvSpPr>
        <p:spPr>
          <a:xfrm>
            <a:off x="6634097" y="1863992"/>
            <a:ext cx="1887055" cy="400110"/>
          </a:xfrm>
          <a:prstGeom prst="rect">
            <a:avLst/>
          </a:prstGeom>
          <a:noFill/>
          <a:ln cap="flat">
            <a:noFill/>
            <a:prstDash val="solid"/>
          </a:ln>
        </p:spPr>
        <p:txBody>
          <a:bodyPr vert="horz" wrap="none" lIns="91440" tIns="45720" rIns="91440" bIns="45720" anchor="ctr" anchorCtr="0" compatLnSpc="1">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a:lnSpc>
                <a:spcPct val="100000"/>
              </a:lnSpc>
              <a:spcBef>
                <a:spcPts val="0"/>
              </a:spcBef>
              <a:spcAft>
                <a:spcPts val="0"/>
              </a:spcAft>
              <a:buNone/>
              <a:tabLst/>
              <a:defRPr sz="1800" b="0" i="0" u="none" strike="noStrike" kern="0" cap="none" spc="0" baseline="0">
                <a:solidFill>
                  <a:srgbClr val="000000"/>
                </a:solidFill>
                <a:uFillTx/>
              </a:defRPr>
            </a:pPr>
            <a:r>
              <a:rPr lang="de-DE" sz="2000" b="1">
                <a:solidFill>
                  <a:srgbClr val="000000"/>
                </a:solidFill>
                <a:latin typeface="Calibri"/>
                <a:cs typeface="Calibri"/>
              </a:rPr>
              <a:t>Film und Videos</a:t>
            </a:r>
            <a:endParaRPr lang="de-DE"/>
          </a:p>
        </p:txBody>
      </p:sp>
    </p:spTree>
    <p:extLst>
      <p:ext uri="{BB962C8B-B14F-4D97-AF65-F5344CB8AC3E}">
        <p14:creationId xmlns:p14="http://schemas.microsoft.com/office/powerpoint/2010/main" val="3348113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E1A583F-F22C-B8DB-62AE-891BC25105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2571" y="2171780"/>
            <a:ext cx="3671306" cy="3169925"/>
          </a:xfrm>
          <a:prstGeom prst="rect">
            <a:avLst/>
          </a:prstGeom>
        </p:spPr>
      </p:pic>
      <p:sp>
        <p:nvSpPr>
          <p:cNvPr id="5" name="Textfeld 4">
            <a:extLst>
              <a:ext uri="{FF2B5EF4-FFF2-40B4-BE49-F238E27FC236}">
                <a16:creationId xmlns:a16="http://schemas.microsoft.com/office/drawing/2014/main" id="{4508E27C-7C19-BE8D-43AB-62A213AC232E}"/>
              </a:ext>
            </a:extLst>
          </p:cNvPr>
          <p:cNvSpPr txBox="1"/>
          <p:nvPr/>
        </p:nvSpPr>
        <p:spPr>
          <a:xfrm>
            <a:off x="3202039" y="1628971"/>
            <a:ext cx="39709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a:cs typeface="Arial"/>
              </a:rPr>
              <a:t>Was ist KI?</a:t>
            </a:r>
            <a:endParaRPr lang="de-DE" b="1"/>
          </a:p>
        </p:txBody>
      </p:sp>
      <p:sp>
        <p:nvSpPr>
          <p:cNvPr id="6" name="Textfeld 5">
            <a:extLst>
              <a:ext uri="{FF2B5EF4-FFF2-40B4-BE49-F238E27FC236}">
                <a16:creationId xmlns:a16="http://schemas.microsoft.com/office/drawing/2014/main" id="{68EC865F-F717-9559-48B2-6F5EFE4834CF}"/>
              </a:ext>
            </a:extLst>
          </p:cNvPr>
          <p:cNvSpPr txBox="1"/>
          <p:nvPr/>
        </p:nvSpPr>
        <p:spPr>
          <a:xfrm>
            <a:off x="7484274" y="2090636"/>
            <a:ext cx="41033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a:cs typeface="Arial"/>
              </a:rPr>
              <a:t>Potentiale &amp; Gefahren der KI</a:t>
            </a:r>
            <a:endParaRPr lang="de-DE"/>
          </a:p>
        </p:txBody>
      </p:sp>
      <p:sp>
        <p:nvSpPr>
          <p:cNvPr id="7" name="Textfeld 6">
            <a:extLst>
              <a:ext uri="{FF2B5EF4-FFF2-40B4-BE49-F238E27FC236}">
                <a16:creationId xmlns:a16="http://schemas.microsoft.com/office/drawing/2014/main" id="{6B5E159B-FDD8-93F8-0522-9FE6F6D1737A}"/>
              </a:ext>
            </a:extLst>
          </p:cNvPr>
          <p:cNvSpPr txBox="1"/>
          <p:nvPr/>
        </p:nvSpPr>
        <p:spPr>
          <a:xfrm>
            <a:off x="7484274" y="4077100"/>
            <a:ext cx="37547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a:cs typeface="Arial"/>
              </a:rPr>
              <a:t>Anwendungsszenarien</a:t>
            </a:r>
            <a:endParaRPr lang="de-DE"/>
          </a:p>
        </p:txBody>
      </p:sp>
    </p:spTree>
    <p:extLst>
      <p:ext uri="{BB962C8B-B14F-4D97-AF65-F5344CB8AC3E}">
        <p14:creationId xmlns:p14="http://schemas.microsoft.com/office/powerpoint/2010/main" val="1558456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A7A7A7C-EC9C-6BA2-BE5B-41C0A9CCBA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78" y="1347039"/>
            <a:ext cx="6012971" cy="5068595"/>
          </a:xfrm>
          <a:prstGeom prst="rect">
            <a:avLst/>
          </a:prstGeom>
        </p:spPr>
      </p:pic>
      <p:pic>
        <p:nvPicPr>
          <p:cNvPr id="7" name="Grafik 6">
            <a:extLst>
              <a:ext uri="{FF2B5EF4-FFF2-40B4-BE49-F238E27FC236}">
                <a16:creationId xmlns:a16="http://schemas.microsoft.com/office/drawing/2014/main" id="{3627CA3B-0EB5-06DC-AAB3-2D17D5FD0D79}"/>
              </a:ext>
            </a:extLst>
          </p:cNvPr>
          <p:cNvPicPr>
            <a:picLocks noChangeAspect="1"/>
          </p:cNvPicPr>
          <p:nvPr/>
        </p:nvPicPr>
        <p:blipFill rotWithShape="1">
          <a:blip r:embed="rId3">
            <a:extLst>
              <a:ext uri="{28A0092B-C50C-407E-A947-70E740481C1C}">
                <a14:useLocalDpi xmlns:a14="http://schemas.microsoft.com/office/drawing/2010/main" val="0"/>
              </a:ext>
            </a:extLst>
          </a:blip>
          <a:srcRect l="12056" t="-351" r="-1838" b="83501"/>
          <a:stretch/>
        </p:blipFill>
        <p:spPr>
          <a:xfrm>
            <a:off x="6014978" y="127320"/>
            <a:ext cx="6265764" cy="3437681"/>
          </a:xfrm>
          <a:prstGeom prst="rect">
            <a:avLst/>
          </a:prstGeom>
        </p:spPr>
      </p:pic>
      <p:sp>
        <p:nvSpPr>
          <p:cNvPr id="8" name="Textfeld 7">
            <a:extLst>
              <a:ext uri="{FF2B5EF4-FFF2-40B4-BE49-F238E27FC236}">
                <a16:creationId xmlns:a16="http://schemas.microsoft.com/office/drawing/2014/main" id="{227090F5-B321-BEB4-111C-BF7819E2C05F}"/>
              </a:ext>
            </a:extLst>
          </p:cNvPr>
          <p:cNvSpPr txBox="1"/>
          <p:nvPr/>
        </p:nvSpPr>
        <p:spPr>
          <a:xfrm>
            <a:off x="8477494" y="919935"/>
            <a:ext cx="3070185" cy="1200329"/>
          </a:xfrm>
          <a:prstGeom prst="rect">
            <a:avLst/>
          </a:prstGeom>
          <a:noFill/>
        </p:spPr>
        <p:txBody>
          <a:bodyPr wrap="square">
            <a:spAutoFit/>
          </a:bodyPr>
          <a:lstStyle/>
          <a:p>
            <a:pPr algn="ctr"/>
            <a:r>
              <a:rPr lang="de-DE" sz="3600"/>
              <a:t>Was steckt</a:t>
            </a:r>
          </a:p>
          <a:p>
            <a:pPr algn="ctr"/>
            <a:r>
              <a:rPr lang="de-DE" sz="3600"/>
              <a:t>in KI drin?</a:t>
            </a:r>
          </a:p>
        </p:txBody>
      </p:sp>
      <p:sp>
        <p:nvSpPr>
          <p:cNvPr id="2" name="Textfeld 1">
            <a:extLst>
              <a:ext uri="{FF2B5EF4-FFF2-40B4-BE49-F238E27FC236}">
                <a16:creationId xmlns:a16="http://schemas.microsoft.com/office/drawing/2014/main" id="{47E8EEAF-B9EF-6120-2FC8-400334ADD250}"/>
              </a:ext>
            </a:extLst>
          </p:cNvPr>
          <p:cNvSpPr txBox="1"/>
          <p:nvPr/>
        </p:nvSpPr>
        <p:spPr>
          <a:xfrm>
            <a:off x="1454552" y="5122513"/>
            <a:ext cx="1858201" cy="246221"/>
          </a:xfrm>
          <a:prstGeom prst="rect">
            <a:avLst/>
          </a:prstGeom>
          <a:noFill/>
        </p:spPr>
        <p:txBody>
          <a:bodyPr wrap="none" rtlCol="0">
            <a:spAutoFit/>
          </a:bodyPr>
          <a:lstStyle/>
          <a:p>
            <a:r>
              <a:rPr lang="de-DE" sz="1000"/>
              <a:t>CC BY SA 4.0 Luise Wüstling</a:t>
            </a:r>
          </a:p>
        </p:txBody>
      </p:sp>
    </p:spTree>
    <p:extLst>
      <p:ext uri="{BB962C8B-B14F-4D97-AF65-F5344CB8AC3E}">
        <p14:creationId xmlns:p14="http://schemas.microsoft.com/office/powerpoint/2010/main" val="1334607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Werbung Silhouette">
            <a:extLst>
              <a:ext uri="{FF2B5EF4-FFF2-40B4-BE49-F238E27FC236}">
                <a16:creationId xmlns:a16="http://schemas.microsoft.com/office/drawing/2014/main" id="{85DD2AE3-C92A-9299-0B0B-067BB1994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92077" y="-109478"/>
            <a:ext cx="7933482" cy="7933482"/>
          </a:xfrm>
          <a:prstGeom prst="rect">
            <a:avLst/>
          </a:prstGeom>
        </p:spPr>
      </p:pic>
      <p:sp>
        <p:nvSpPr>
          <p:cNvPr id="9" name="Textfeld 8">
            <a:extLst>
              <a:ext uri="{FF2B5EF4-FFF2-40B4-BE49-F238E27FC236}">
                <a16:creationId xmlns:a16="http://schemas.microsoft.com/office/drawing/2014/main" id="{37168C4E-60E9-9ED9-2E4B-31908F2830C0}"/>
              </a:ext>
            </a:extLst>
          </p:cNvPr>
          <p:cNvSpPr txBox="1"/>
          <p:nvPr/>
        </p:nvSpPr>
        <p:spPr>
          <a:xfrm>
            <a:off x="3437681" y="1667042"/>
            <a:ext cx="6332080" cy="2554545"/>
          </a:xfrm>
          <a:prstGeom prst="rect">
            <a:avLst/>
          </a:prstGeom>
          <a:noFill/>
        </p:spPr>
        <p:txBody>
          <a:bodyPr wrap="square">
            <a:spAutoFit/>
          </a:bodyPr>
          <a:lstStyle/>
          <a:p>
            <a:pPr algn="ctr" rtl="0" fontAlgn="base"/>
            <a:r>
              <a:rPr lang="de-DE" sz="2400" b="0" i="0" u="none" strike="noStrike">
                <a:solidFill>
                  <a:srgbClr val="000000"/>
                </a:solidFill>
                <a:effectLst/>
                <a:latin typeface="Calibri" panose="020F0502020204030204" pitchFamily="34" charset="0"/>
              </a:rPr>
              <a:t>„Wir gehen davon aus, dass jeder Aspekt des Lernens oder jedes andere Merkmal der Intelligenz prinzipiell so genau beschrieben werden kann, dass man eine Maschine dazu bringen kann, es zu simulieren.“ </a:t>
            </a:r>
            <a:r>
              <a:rPr lang="de-DE" sz="2400" b="0" i="0">
                <a:effectLst/>
                <a:latin typeface="Calibri" panose="020F0502020204030204" pitchFamily="34" charset="0"/>
              </a:rPr>
              <a:t>​​</a:t>
            </a:r>
          </a:p>
          <a:p>
            <a:pPr algn="ctr" rtl="0" fontAlgn="base"/>
            <a:endParaRPr lang="de-DE" sz="2400" b="0" i="0">
              <a:effectLst/>
            </a:endParaRPr>
          </a:p>
          <a:p>
            <a:pPr algn="ctr" rtl="0" fontAlgn="base"/>
            <a:r>
              <a:rPr lang="de-DE" sz="1600" i="0" u="none" strike="noStrike">
                <a:effectLst/>
                <a:latin typeface="Calibri" panose="020F0502020204030204" pitchFamily="34" charset="0"/>
              </a:rPr>
              <a:t>McCarthy; Förderantrag der </a:t>
            </a:r>
            <a:r>
              <a:rPr lang="de-DE" sz="1600" i="0" u="none" strike="noStrike" err="1">
                <a:effectLst/>
                <a:latin typeface="Calibri" panose="020F0502020204030204" pitchFamily="34" charset="0"/>
              </a:rPr>
              <a:t>Darthmouth</a:t>
            </a:r>
            <a:r>
              <a:rPr lang="de-DE" sz="1600" i="0" u="none" strike="noStrike">
                <a:effectLst/>
                <a:latin typeface="Calibri" panose="020F0502020204030204" pitchFamily="34" charset="0"/>
              </a:rPr>
              <a:t> Conference; 1955.</a:t>
            </a:r>
            <a:r>
              <a:rPr lang="en-US" sz="1600" i="0">
                <a:effectLst/>
                <a:latin typeface="Calibri" panose="020F0502020204030204" pitchFamily="34" charset="0"/>
              </a:rPr>
              <a:t>​</a:t>
            </a:r>
            <a:endParaRPr lang="en-US" sz="1600" i="0">
              <a:effectLst/>
            </a:endParaRPr>
          </a:p>
        </p:txBody>
      </p:sp>
    </p:spTree>
    <p:extLst>
      <p:ext uri="{BB962C8B-B14F-4D97-AF65-F5344CB8AC3E}">
        <p14:creationId xmlns:p14="http://schemas.microsoft.com/office/powerpoint/2010/main" val="717843587"/>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ariss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nnenseite - Master">
  <a:themeElements>
    <a:clrScheme name="UT-Titel - Text schwarz">
      <a:dk1>
        <a:srgbClr val="000000"/>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9__PPT Vorlage UT_April 2021.pptx" id="{75B670DA-CE19-4ED1-9B8D-CAD77A729605}" vid="{7B7CC7F7-8468-47FC-B069-45D8151ED331}"/>
    </a:ext>
  </a:extLst>
</a:theme>
</file>

<file path=ppt/theme/theme3.xml><?xml version="1.0" encoding="utf-8"?>
<a:theme xmlns:a="http://schemas.openxmlformats.org/drawingml/2006/main" name="Titelseite - Master">
  <a:themeElements>
    <a:clrScheme name="UT-Titel - Text schwarz">
      <a:dk1>
        <a:srgbClr val="000000"/>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9__PPT Vorlage UT_April 2021.pptx" id="{75B670DA-CE19-4ED1-9B8D-CAD77A729605}" vid="{E2CCD61C-40DD-4C78-874B-1A49959F9F49}"/>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1890</Words>
  <Application>Microsoft Office PowerPoint</Application>
  <PresentationFormat>Breitbild</PresentationFormat>
  <Paragraphs>274</Paragraphs>
  <Slides>54</Slides>
  <Notes>24</Notes>
  <HiddenSlides>0</HiddenSlides>
  <MMClips>0</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54</vt:i4>
      </vt:variant>
    </vt:vector>
  </HeadingPairs>
  <TitlesOfParts>
    <vt:vector size="63" baseType="lpstr">
      <vt:lpstr>-apple-system</vt:lpstr>
      <vt:lpstr>Arial</vt:lpstr>
      <vt:lpstr>Calibri</vt:lpstr>
      <vt:lpstr>Calibri Light</vt:lpstr>
      <vt:lpstr>Roboto</vt:lpstr>
      <vt:lpstr>Wingdings</vt:lpstr>
      <vt:lpstr>Larissa</vt:lpstr>
      <vt:lpstr>1_Innenseite - Master</vt:lpstr>
      <vt:lpstr>Titelseite - Master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Explizite Regeln vs Implizite Regeln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Vielen Dank für Eure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Theresia Ziegs</dc:creator>
  <cp:lastModifiedBy>Theresia Ziegs</cp:lastModifiedBy>
  <cp:revision>15</cp:revision>
  <dcterms:created xsi:type="dcterms:W3CDTF">2023-10-27T12:16:08Z</dcterms:created>
  <dcterms:modified xsi:type="dcterms:W3CDTF">2025-10-07T14:44:49Z</dcterms:modified>
</cp:coreProperties>
</file>