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960" r:id="rId2"/>
    <p:sldMasterId id="2147485956" r:id="rId3"/>
  </p:sldMasterIdLst>
  <p:notesMasterIdLst>
    <p:notesMasterId r:id="rId30"/>
  </p:notesMasterIdLst>
  <p:sldIdLst>
    <p:sldId id="1547" r:id="rId4"/>
    <p:sldId id="259" r:id="rId5"/>
    <p:sldId id="1481" r:id="rId6"/>
    <p:sldId id="261" r:id="rId7"/>
    <p:sldId id="1502" r:id="rId8"/>
    <p:sldId id="1484" r:id="rId9"/>
    <p:sldId id="1482" r:id="rId10"/>
    <p:sldId id="1523" r:id="rId11"/>
    <p:sldId id="1540" r:id="rId12"/>
    <p:sldId id="1443" r:id="rId13"/>
    <p:sldId id="1531" r:id="rId14"/>
    <p:sldId id="1524" r:id="rId15"/>
    <p:sldId id="1529" r:id="rId16"/>
    <p:sldId id="1536" r:id="rId17"/>
    <p:sldId id="1528" r:id="rId18"/>
    <p:sldId id="1527" r:id="rId19"/>
    <p:sldId id="1546" r:id="rId20"/>
    <p:sldId id="1532" r:id="rId21"/>
    <p:sldId id="1539" r:id="rId22"/>
    <p:sldId id="1537" r:id="rId23"/>
    <p:sldId id="1538" r:id="rId24"/>
    <p:sldId id="1541" r:id="rId25"/>
    <p:sldId id="1542" r:id="rId26"/>
    <p:sldId id="1543" r:id="rId27"/>
    <p:sldId id="1545" r:id="rId28"/>
    <p:sldId id="1463"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A8C"/>
    <a:srgbClr val="2281BE"/>
    <a:srgbClr val="90CE9A"/>
    <a:srgbClr val="F3F0E8"/>
    <a:srgbClr val="2D65AF"/>
    <a:srgbClr val="124A8B"/>
    <a:srgbClr val="2C9BD6"/>
    <a:srgbClr val="131039"/>
    <a:srgbClr val="3366CC"/>
    <a:srgbClr val="FAF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85DAF-E353-9AA4-7E79-07C6F21FBFF0}" v="4" dt="2025-10-07T11:06:51.035"/>
    <p1510:client id="{9DCC0799-D8D6-4E92-819B-1AEEB5CFD169}" v="1" dt="2025-10-07T14:44:03.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7908" autoAdjust="0"/>
  </p:normalViewPr>
  <p:slideViewPr>
    <p:cSldViewPr snapToGrid="0">
      <p:cViewPr varScale="1">
        <p:scale>
          <a:sx n="64" d="100"/>
          <a:sy n="64" d="100"/>
        </p:scale>
        <p:origin x="1243" y="62"/>
      </p:cViewPr>
      <p:guideLst/>
    </p:cSldViewPr>
  </p:slideViewPr>
  <p:notesTextViewPr>
    <p:cViewPr>
      <p:scale>
        <a:sx n="1" d="1"/>
        <a:sy n="1" d="1"/>
      </p:scale>
      <p:origin x="0" y="0"/>
    </p:cViewPr>
  </p:notesTextViewPr>
  <p:sorterViewPr>
    <p:cViewPr>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ia Ziegs" userId="S::sehzi01@cloud.uni-tuebingen.de::8a0af625-b9f0-439e-b0be-7164e6159512" providerId="AD" clId="Web-{78385DAF-E353-9AA4-7E79-07C6F21FBFF0}"/>
    <pc:docChg chg="modSld">
      <pc:chgData name="Theresia Ziegs" userId="S::sehzi01@cloud.uni-tuebingen.de::8a0af625-b9f0-439e-b0be-7164e6159512" providerId="AD" clId="Web-{78385DAF-E353-9AA4-7E79-07C6F21FBFF0}" dt="2025-10-07T11:06:51.035" v="3" actId="14100"/>
      <pc:docMkLst>
        <pc:docMk/>
      </pc:docMkLst>
      <pc:sldChg chg="modSp">
        <pc:chgData name="Theresia Ziegs" userId="S::sehzi01@cloud.uni-tuebingen.de::8a0af625-b9f0-439e-b0be-7164e6159512" providerId="AD" clId="Web-{78385DAF-E353-9AA4-7E79-07C6F21FBFF0}" dt="2025-10-07T11:06:34.113" v="1"/>
        <pc:sldMkLst>
          <pc:docMk/>
          <pc:sldMk cId="977754315" sldId="1527"/>
        </pc:sldMkLst>
        <pc:picChg chg="mod modCrop">
          <ac:chgData name="Theresia Ziegs" userId="S::sehzi01@cloud.uni-tuebingen.de::8a0af625-b9f0-439e-b0be-7164e6159512" providerId="AD" clId="Web-{78385DAF-E353-9AA4-7E79-07C6F21FBFF0}" dt="2025-10-07T11:06:34.113" v="1"/>
          <ac:picMkLst>
            <pc:docMk/>
            <pc:sldMk cId="977754315" sldId="1527"/>
            <ac:picMk id="5" creationId="{7D048AE0-7851-9DC2-3CDA-D331A0B86781}"/>
          </ac:picMkLst>
        </pc:picChg>
      </pc:sldChg>
      <pc:sldChg chg="modSp">
        <pc:chgData name="Theresia Ziegs" userId="S::sehzi01@cloud.uni-tuebingen.de::8a0af625-b9f0-439e-b0be-7164e6159512" providerId="AD" clId="Web-{78385DAF-E353-9AA4-7E79-07C6F21FBFF0}" dt="2025-10-07T11:06:51.035" v="3" actId="14100"/>
        <pc:sldMkLst>
          <pc:docMk/>
          <pc:sldMk cId="538550668" sldId="1541"/>
        </pc:sldMkLst>
        <pc:spChg chg="mod">
          <ac:chgData name="Theresia Ziegs" userId="S::sehzi01@cloud.uni-tuebingen.de::8a0af625-b9f0-439e-b0be-7164e6159512" providerId="AD" clId="Web-{78385DAF-E353-9AA4-7E79-07C6F21FBFF0}" dt="2025-10-07T11:06:51.035" v="3" actId="14100"/>
          <ac:spMkLst>
            <pc:docMk/>
            <pc:sldMk cId="538550668" sldId="1541"/>
            <ac:spMk id="4" creationId="{0D6DC43E-F493-C4A0-B7BF-DE0266C32C40}"/>
          </ac:spMkLst>
        </pc:spChg>
      </pc:sldChg>
    </pc:docChg>
  </pc:docChgLst>
  <pc:docChgLst>
    <pc:chgData name="Theresia Ziegs" userId="7adfca4f18b576ad" providerId="LiveId" clId="{9DCC0799-D8D6-4E92-819B-1AEEB5CFD169}"/>
    <pc:docChg chg="custSel addSld delSld modSld sldOrd">
      <pc:chgData name="Theresia Ziegs" userId="7adfca4f18b576ad" providerId="LiveId" clId="{9DCC0799-D8D6-4E92-819B-1AEEB5CFD169}" dt="2025-10-07T14:44:17.642" v="33" actId="20577"/>
      <pc:docMkLst>
        <pc:docMk/>
      </pc:docMkLst>
      <pc:sldChg chg="modSp mod">
        <pc:chgData name="Theresia Ziegs" userId="7adfca4f18b576ad" providerId="LiveId" clId="{9DCC0799-D8D6-4E92-819B-1AEEB5CFD169}" dt="2025-10-07T14:44:17.642" v="33" actId="20577"/>
        <pc:sldMkLst>
          <pc:docMk/>
          <pc:sldMk cId="2635924862" sldId="259"/>
        </pc:sldMkLst>
        <pc:spChg chg="mod">
          <ac:chgData name="Theresia Ziegs" userId="7adfca4f18b576ad" providerId="LiveId" clId="{9DCC0799-D8D6-4E92-819B-1AEEB5CFD169}" dt="2025-10-07T14:44:17.642" v="33" actId="20577"/>
          <ac:spMkLst>
            <pc:docMk/>
            <pc:sldMk cId="2635924862" sldId="259"/>
            <ac:spMk id="9" creationId="{00000000-0000-0000-0000-000000000000}"/>
          </ac:spMkLst>
        </pc:spChg>
      </pc:sldChg>
      <pc:sldChg chg="del">
        <pc:chgData name="Theresia Ziegs" userId="7adfca4f18b576ad" providerId="LiveId" clId="{9DCC0799-D8D6-4E92-819B-1AEEB5CFD169}" dt="2025-10-07T14:44:07.115" v="3" actId="47"/>
        <pc:sldMkLst>
          <pc:docMk/>
          <pc:sldMk cId="1920909245" sldId="1516"/>
        </pc:sldMkLst>
      </pc:sldChg>
      <pc:sldChg chg="add ord">
        <pc:chgData name="Theresia Ziegs" userId="7adfca4f18b576ad" providerId="LiveId" clId="{9DCC0799-D8D6-4E92-819B-1AEEB5CFD169}" dt="2025-10-07T14:44:05.450" v="2"/>
        <pc:sldMkLst>
          <pc:docMk/>
          <pc:sldMk cId="4229721964" sldId="15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7C6D5-BA63-48FD-9E2C-DCDC3E4FB04F}" type="datetimeFigureOut">
              <a:t>07.10.2025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80BA1-FFB6-4F58-B34F-28091E21BCB3}" type="slidenum">
              <a:t>‹Nr.›</a:t>
            </a:fld>
            <a:endParaRPr lang="de-DE"/>
          </a:p>
        </p:txBody>
      </p:sp>
    </p:spTree>
    <p:extLst>
      <p:ext uri="{BB962C8B-B14F-4D97-AF65-F5344CB8AC3E}">
        <p14:creationId xmlns:p14="http://schemas.microsoft.com/office/powerpoint/2010/main" val="13995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oetry2point0.com/?project=robo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Storytelling: Maki [</a:t>
            </a:r>
            <a:r>
              <a:rPr lang="de-DE" dirty="0" err="1"/>
              <a:t>mäki</a:t>
            </a:r>
            <a:r>
              <a:rPr lang="de-DE" dirty="0"/>
              <a:t>] führt durch die Stunde.</a:t>
            </a:r>
          </a:p>
          <a:p>
            <a:endParaRPr lang="de-DE" dirty="0"/>
          </a:p>
        </p:txBody>
      </p:sp>
      <p:sp>
        <p:nvSpPr>
          <p:cNvPr id="4" name="Foliennummernplatzhalter 3"/>
          <p:cNvSpPr>
            <a:spLocks noGrp="1"/>
          </p:cNvSpPr>
          <p:nvPr>
            <p:ph type="sldNum" sz="quarter" idx="5"/>
          </p:nvPr>
        </p:nvSpPr>
        <p:spPr/>
        <p:txBody>
          <a:bodyPr/>
          <a:lstStyle/>
          <a:p>
            <a:fld id="{15E80BA1-FFB6-4F58-B34F-28091E21BCB3}" type="slidenum">
              <a:rPr lang="de-DE" smtClean="0"/>
              <a:t>3</a:t>
            </a:fld>
            <a:endParaRPr lang="de-DE"/>
          </a:p>
        </p:txBody>
      </p:sp>
    </p:spTree>
    <p:extLst>
      <p:ext uri="{BB962C8B-B14F-4D97-AF65-F5344CB8AC3E}">
        <p14:creationId xmlns:p14="http://schemas.microsoft.com/office/powerpoint/2010/main" val="375973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Kognitive Aktivierung</a:t>
            </a:r>
          </a:p>
          <a:p>
            <a:endParaRPr lang="de-DE" dirty="0"/>
          </a:p>
        </p:txBody>
      </p:sp>
      <p:sp>
        <p:nvSpPr>
          <p:cNvPr id="4" name="Foliennummernplatzhalter 3"/>
          <p:cNvSpPr>
            <a:spLocks noGrp="1"/>
          </p:cNvSpPr>
          <p:nvPr>
            <p:ph type="sldNum" sz="quarter" idx="5"/>
          </p:nvPr>
        </p:nvSpPr>
        <p:spPr/>
        <p:txBody>
          <a:bodyPr/>
          <a:lstStyle/>
          <a:p>
            <a:fld id="{15E80BA1-FFB6-4F58-B34F-28091E21BCB3}" type="slidenum">
              <a:rPr lang="de-DE" smtClean="0"/>
              <a:t>5</a:t>
            </a:fld>
            <a:endParaRPr lang="de-DE"/>
          </a:p>
        </p:txBody>
      </p:sp>
    </p:spTree>
    <p:extLst>
      <p:ext uri="{BB962C8B-B14F-4D97-AF65-F5344CB8AC3E}">
        <p14:creationId xmlns:p14="http://schemas.microsoft.com/office/powerpoint/2010/main" val="162339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Wo nutzt ihr KI</a:t>
            </a:r>
          </a:p>
          <a:p>
            <a:endParaRPr lang="de-DE" dirty="0"/>
          </a:p>
        </p:txBody>
      </p:sp>
      <p:sp>
        <p:nvSpPr>
          <p:cNvPr id="4" name="Foliennummernplatzhalter 3"/>
          <p:cNvSpPr>
            <a:spLocks noGrp="1"/>
          </p:cNvSpPr>
          <p:nvPr>
            <p:ph type="sldNum" sz="quarter" idx="5"/>
          </p:nvPr>
        </p:nvSpPr>
        <p:spPr/>
        <p:txBody>
          <a:bodyPr/>
          <a:lstStyle/>
          <a:p>
            <a:fld id="{15E80BA1-FFB6-4F58-B34F-28091E21BCB3}" type="slidenum">
              <a:rPr lang="de-DE" smtClean="0"/>
              <a:t>6</a:t>
            </a:fld>
            <a:endParaRPr lang="de-DE"/>
          </a:p>
        </p:txBody>
      </p:sp>
    </p:spTree>
    <p:extLst>
      <p:ext uri="{BB962C8B-B14F-4D97-AF65-F5344CB8AC3E}">
        <p14:creationId xmlns:p14="http://schemas.microsoft.com/office/powerpoint/2010/main" val="256655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 dem Antrag für die erste KI-Konferenz weltweit. Intelligenz nachbauen…</a:t>
            </a:r>
          </a:p>
        </p:txBody>
      </p:sp>
      <p:sp>
        <p:nvSpPr>
          <p:cNvPr id="4" name="Foliennummernplatzhalter 3"/>
          <p:cNvSpPr>
            <a:spLocks noGrp="1"/>
          </p:cNvSpPr>
          <p:nvPr>
            <p:ph type="sldNum" sz="quarter" idx="5"/>
          </p:nvPr>
        </p:nvSpPr>
        <p:spPr/>
        <p:txBody>
          <a:bodyPr/>
          <a:lstStyle/>
          <a:p>
            <a:fld id="{15E80BA1-FFB6-4F58-B34F-28091E21BCB3}" type="slidenum">
              <a:rPr lang="de-DE" smtClean="0"/>
              <a:t>8</a:t>
            </a:fld>
            <a:endParaRPr lang="de-DE"/>
          </a:p>
        </p:txBody>
      </p:sp>
    </p:spTree>
    <p:extLst>
      <p:ext uri="{BB962C8B-B14F-4D97-AF65-F5344CB8AC3E}">
        <p14:creationId xmlns:p14="http://schemas.microsoft.com/office/powerpoint/2010/main" val="406357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beschreibt alle Algorithmen, die menschenähnliche Intelligenz erreichen, z.B. Schachcomputer. </a:t>
            </a:r>
          </a:p>
          <a:p>
            <a:r>
              <a:rPr lang="de-DE" dirty="0"/>
              <a:t>Unter ML versteht man Systeme, die selbst lernen. Das schauen wir uns nachher noch mal an. Ein Teilgebiet ist das Deep Learning. Alle aktuellen KI-Anwendungen nutzen Deep Learning Methoden.</a:t>
            </a:r>
          </a:p>
          <a:p>
            <a:r>
              <a:rPr lang="de-DE" dirty="0"/>
              <a:t>Sprachverarbeitung ist eine Anwendung, die wir uns genauer anschauen wollen.</a:t>
            </a:r>
          </a:p>
        </p:txBody>
      </p:sp>
      <p:sp>
        <p:nvSpPr>
          <p:cNvPr id="4" name="Foliennummernplatzhalter 3"/>
          <p:cNvSpPr>
            <a:spLocks noGrp="1"/>
          </p:cNvSpPr>
          <p:nvPr>
            <p:ph type="sldNum" sz="quarter" idx="5"/>
          </p:nvPr>
        </p:nvSpPr>
        <p:spPr/>
        <p:txBody>
          <a:bodyPr/>
          <a:lstStyle/>
          <a:p>
            <a:fld id="{15E80BA1-FFB6-4F58-B34F-28091E21BCB3}" type="slidenum">
              <a:rPr lang="de-DE" smtClean="0"/>
              <a:t>10</a:t>
            </a:fld>
            <a:endParaRPr lang="de-DE"/>
          </a:p>
        </p:txBody>
      </p:sp>
    </p:spTree>
    <p:extLst>
      <p:ext uri="{BB962C8B-B14F-4D97-AF65-F5344CB8AC3E}">
        <p14:creationId xmlns:p14="http://schemas.microsoft.com/office/powerpoint/2010/main" val="208896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Text verstehen, Text schreiben</a:t>
            </a:r>
          </a:p>
        </p:txBody>
      </p:sp>
      <p:sp>
        <p:nvSpPr>
          <p:cNvPr id="4" name="Foliennummernplatzhalter 3"/>
          <p:cNvSpPr>
            <a:spLocks noGrp="1"/>
          </p:cNvSpPr>
          <p:nvPr>
            <p:ph type="sldNum" sz="quarter" idx="5"/>
          </p:nvPr>
        </p:nvSpPr>
        <p:spPr/>
        <p:txBody>
          <a:bodyPr/>
          <a:lstStyle/>
          <a:p>
            <a:fld id="{15E80BA1-FFB6-4F58-B34F-28091E21BCB3}" type="slidenum">
              <a:rPr lang="de-DE" smtClean="0"/>
              <a:t>13</a:t>
            </a:fld>
            <a:endParaRPr lang="de-DE"/>
          </a:p>
        </p:txBody>
      </p:sp>
    </p:spTree>
    <p:extLst>
      <p:ext uri="{BB962C8B-B14F-4D97-AF65-F5344CB8AC3E}">
        <p14:creationId xmlns:p14="http://schemas.microsoft.com/office/powerpoint/2010/main" val="42514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13A97-63B4-D54E-F40B-564662490A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E8014E9-AB17-6909-0A81-0EDE01D5B13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67F5A8-68FF-ADB3-6623-FE8578092B36}"/>
              </a:ext>
            </a:extLst>
          </p:cNvPr>
          <p:cNvSpPr>
            <a:spLocks noGrp="1"/>
          </p:cNvSpPr>
          <p:nvPr>
            <p:ph type="body" idx="1"/>
          </p:nvPr>
        </p:nvSpPr>
        <p:spPr/>
        <p:txBody>
          <a:bodyPr/>
          <a:lstStyle/>
          <a:p>
            <a:pPr marL="285750" indent="-285750">
              <a:lnSpc>
                <a:spcPct val="150000"/>
              </a:lnSpc>
              <a:buFont typeface="Arial" panose="020B0604020202020204" pitchFamily="34" charset="0"/>
              <a:buChar char="•"/>
            </a:pPr>
            <a:r>
              <a:rPr lang="de-DE" sz="1200" dirty="0" err="1"/>
              <a:t>ChatGPT</a:t>
            </a:r>
            <a:r>
              <a:rPr lang="de-DE" sz="1200" dirty="0"/>
              <a:t> hat viele Texte gelesen (Training)</a:t>
            </a:r>
          </a:p>
          <a:p>
            <a:pPr marL="285750" indent="-285750">
              <a:lnSpc>
                <a:spcPct val="150000"/>
              </a:lnSpc>
              <a:buFont typeface="Arial" panose="020B0604020202020204" pitchFamily="34" charset="0"/>
              <a:buChar char="•"/>
            </a:pPr>
            <a:r>
              <a:rPr lang="de-DE" sz="1200" dirty="0"/>
              <a:t>Hat gelernt, wie Wörter zusammenpassen.</a:t>
            </a:r>
          </a:p>
          <a:p>
            <a:pPr marL="285750" indent="-285750">
              <a:lnSpc>
                <a:spcPct val="150000"/>
              </a:lnSpc>
              <a:buFont typeface="Arial" panose="020B0604020202020204" pitchFamily="34" charset="0"/>
              <a:buChar char="•"/>
            </a:pPr>
            <a:r>
              <a:rPr lang="de-DE" sz="1200" dirty="0" err="1"/>
              <a:t>ChatGPT</a:t>
            </a:r>
            <a:r>
              <a:rPr lang="de-DE" sz="1200" dirty="0"/>
              <a:t> „versteht“ die Anfrage.</a:t>
            </a:r>
          </a:p>
          <a:p>
            <a:pPr marL="285750" indent="-285750">
              <a:lnSpc>
                <a:spcPct val="150000"/>
              </a:lnSpc>
              <a:buFont typeface="Arial" panose="020B0604020202020204" pitchFamily="34" charset="0"/>
              <a:buChar char="•"/>
            </a:pPr>
            <a:r>
              <a:rPr lang="de-DE" sz="1200" dirty="0" err="1"/>
              <a:t>ChatGPT</a:t>
            </a:r>
            <a:r>
              <a:rPr lang="de-DE" sz="1200" dirty="0"/>
              <a:t> wählt Wörter nacheinander, die wahrscheinlich sind. </a:t>
            </a:r>
          </a:p>
          <a:p>
            <a:endParaRPr lang="de-DE" dirty="0"/>
          </a:p>
        </p:txBody>
      </p:sp>
      <p:sp>
        <p:nvSpPr>
          <p:cNvPr id="4" name="Foliennummernplatzhalter 3">
            <a:extLst>
              <a:ext uri="{FF2B5EF4-FFF2-40B4-BE49-F238E27FC236}">
                <a16:creationId xmlns:a16="http://schemas.microsoft.com/office/drawing/2014/main" id="{213ADC83-5F2D-8F74-A2D0-87324C76C20A}"/>
              </a:ext>
            </a:extLst>
          </p:cNvPr>
          <p:cNvSpPr>
            <a:spLocks noGrp="1"/>
          </p:cNvSpPr>
          <p:nvPr>
            <p:ph type="sldNum" sz="quarter" idx="5"/>
          </p:nvPr>
        </p:nvSpPr>
        <p:spPr/>
        <p:txBody>
          <a:bodyPr/>
          <a:lstStyle/>
          <a:p>
            <a:fld id="{15E80BA1-FFB6-4F58-B34F-28091E21BCB3}" type="slidenum">
              <a:rPr lang="de-DE" smtClean="0"/>
              <a:t>14</a:t>
            </a:fld>
            <a:endParaRPr lang="de-DE"/>
          </a:p>
        </p:txBody>
      </p:sp>
    </p:spTree>
    <p:extLst>
      <p:ext uri="{BB962C8B-B14F-4D97-AF65-F5344CB8AC3E}">
        <p14:creationId xmlns:p14="http://schemas.microsoft.com/office/powerpoint/2010/main" val="386716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50000"/>
              </a:lnSpc>
              <a:buFont typeface="Arial" panose="020B0604020202020204" pitchFamily="34" charset="0"/>
              <a:buChar char="•"/>
            </a:pPr>
            <a:r>
              <a:rPr lang="de-DE" sz="1200" dirty="0" err="1"/>
              <a:t>ChatGPT</a:t>
            </a:r>
            <a:r>
              <a:rPr lang="de-DE" sz="1200" dirty="0"/>
              <a:t> hat viele Texte gelesen (Training)</a:t>
            </a:r>
          </a:p>
          <a:p>
            <a:pPr marL="285750" indent="-285750">
              <a:lnSpc>
                <a:spcPct val="150000"/>
              </a:lnSpc>
              <a:buFont typeface="Arial" panose="020B0604020202020204" pitchFamily="34" charset="0"/>
              <a:buChar char="•"/>
            </a:pPr>
            <a:r>
              <a:rPr lang="de-DE" sz="1200" dirty="0"/>
              <a:t>Hat gelernt, wie Wörter zusammenpassen.</a:t>
            </a:r>
          </a:p>
          <a:p>
            <a:pPr marL="285750" indent="-285750">
              <a:lnSpc>
                <a:spcPct val="150000"/>
              </a:lnSpc>
              <a:buFont typeface="Arial" panose="020B0604020202020204" pitchFamily="34" charset="0"/>
              <a:buChar char="•"/>
            </a:pPr>
            <a:r>
              <a:rPr lang="de-DE" sz="1200" dirty="0" err="1"/>
              <a:t>ChatGPT</a:t>
            </a:r>
            <a:r>
              <a:rPr lang="de-DE" sz="1200" dirty="0"/>
              <a:t> „versteht“ die Anfrage.</a:t>
            </a:r>
          </a:p>
          <a:p>
            <a:pPr marL="285750" indent="-285750">
              <a:lnSpc>
                <a:spcPct val="150000"/>
              </a:lnSpc>
              <a:buFont typeface="Arial" panose="020B0604020202020204" pitchFamily="34" charset="0"/>
              <a:buChar char="•"/>
            </a:pPr>
            <a:r>
              <a:rPr lang="de-DE" sz="1200" dirty="0" err="1"/>
              <a:t>ChatGPT</a:t>
            </a:r>
            <a:r>
              <a:rPr lang="de-DE" sz="1200" dirty="0"/>
              <a:t> wählt Wörter nacheinander, die wahrscheinlich sind. </a:t>
            </a:r>
          </a:p>
          <a:p>
            <a:endParaRPr lang="de-DE" dirty="0"/>
          </a:p>
        </p:txBody>
      </p:sp>
      <p:sp>
        <p:nvSpPr>
          <p:cNvPr id="4" name="Foliennummernplatzhalter 3"/>
          <p:cNvSpPr>
            <a:spLocks noGrp="1"/>
          </p:cNvSpPr>
          <p:nvPr>
            <p:ph type="sldNum" sz="quarter" idx="5"/>
          </p:nvPr>
        </p:nvSpPr>
        <p:spPr/>
        <p:txBody>
          <a:bodyPr/>
          <a:lstStyle/>
          <a:p>
            <a:fld id="{15E80BA1-FFB6-4F58-B34F-28091E21BCB3}" type="slidenum">
              <a:rPr lang="de-DE" smtClean="0"/>
              <a:t>15</a:t>
            </a:fld>
            <a:endParaRPr lang="de-DE"/>
          </a:p>
        </p:txBody>
      </p:sp>
    </p:spTree>
    <p:extLst>
      <p:ext uri="{BB962C8B-B14F-4D97-AF65-F5344CB8AC3E}">
        <p14:creationId xmlns:p14="http://schemas.microsoft.com/office/powerpoint/2010/main" val="333911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Bot </a:t>
            </a:r>
            <a:r>
              <a:rPr lang="de-DE" dirty="0" err="1"/>
              <a:t>or</a:t>
            </a:r>
            <a:r>
              <a:rPr lang="de-DE" dirty="0"/>
              <a:t> not: links Mensch, rechts Maschine (</a:t>
            </a:r>
            <a:r>
              <a:rPr lang="de-DE" u="sng" dirty="0">
                <a:hlinkClick r:id="rId3"/>
              </a:rPr>
              <a:t>http://poetry2point0.com/?project=robots</a:t>
            </a:r>
            <a:r>
              <a:rPr lang="de-DE" dirty="0"/>
              <a:t>)</a:t>
            </a:r>
            <a:endParaRPr lang="en-US" dirty="0"/>
          </a:p>
          <a:p>
            <a:endParaRPr lang="de-DE" dirty="0"/>
          </a:p>
        </p:txBody>
      </p:sp>
      <p:sp>
        <p:nvSpPr>
          <p:cNvPr id="4" name="Foliennummernplatzhalter 3"/>
          <p:cNvSpPr>
            <a:spLocks noGrp="1"/>
          </p:cNvSpPr>
          <p:nvPr>
            <p:ph type="sldNum" sz="quarter" idx="5"/>
          </p:nvPr>
        </p:nvSpPr>
        <p:spPr/>
        <p:txBody>
          <a:bodyPr/>
          <a:lstStyle/>
          <a:p>
            <a:fld id="{15E80BA1-FFB6-4F58-B34F-28091E21BCB3}" type="slidenum">
              <a:rPr lang="de-DE" smtClean="0"/>
              <a:t>21</a:t>
            </a:fld>
            <a:endParaRPr lang="de-DE"/>
          </a:p>
        </p:txBody>
      </p:sp>
    </p:spTree>
    <p:extLst>
      <p:ext uri="{BB962C8B-B14F-4D97-AF65-F5344CB8AC3E}">
        <p14:creationId xmlns:p14="http://schemas.microsoft.com/office/powerpoint/2010/main" val="116936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nseite mit Fußzeile">
    <p:bg>
      <p:bgPr>
        <a:solidFill>
          <a:schemeClr val="bg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0" hasCustomPrompt="1"/>
          </p:nvPr>
        </p:nvSpPr>
        <p:spPr>
          <a:xfrm>
            <a:off x="757021" y="1104000"/>
            <a:ext cx="11050980" cy="849600"/>
          </a:xfrm>
          <a:prstGeom prst="rect">
            <a:avLst/>
          </a:prstGeom>
        </p:spPr>
        <p:txBody>
          <a:bodyPr lIns="0" tIns="0" rIns="0" bIns="0" anchor="b" anchorCtr="0"/>
          <a:lstStyle>
            <a:lvl1pPr marL="0" indent="0">
              <a:lnSpc>
                <a:spcPct val="105000"/>
              </a:lnSpc>
              <a:buNone/>
              <a:defRPr sz="2667" b="1">
                <a:latin typeface="+mn-lt"/>
              </a:defRPr>
            </a:lvl1pPr>
          </a:lstStyle>
          <a:p>
            <a:pPr lvl="0"/>
            <a:r>
              <a:rPr lang="de-DE" dirty="0"/>
              <a:t>Headline durch Klicken hinzufügen</a:t>
            </a:r>
          </a:p>
        </p:txBody>
      </p:sp>
      <p:sp>
        <p:nvSpPr>
          <p:cNvPr id="9" name="Textplatzhalter 8"/>
          <p:cNvSpPr>
            <a:spLocks noGrp="1"/>
          </p:cNvSpPr>
          <p:nvPr>
            <p:ph type="body" sz="quarter" idx="11"/>
          </p:nvPr>
        </p:nvSpPr>
        <p:spPr>
          <a:xfrm>
            <a:off x="757021" y="2179201"/>
            <a:ext cx="11050980" cy="369332"/>
          </a:xfrm>
          <a:prstGeom prst="rect">
            <a:avLst/>
          </a:prstGeom>
        </p:spPr>
        <p:txBody>
          <a:bodyPr wrap="square" lIns="0" tIns="0" rIns="0" bIns="0">
            <a:spAutoFit/>
          </a:bodyPr>
          <a:lstStyle>
            <a:lvl1pPr marL="237061" indent="-237061">
              <a:lnSpc>
                <a:spcPct val="100000"/>
              </a:lnSpc>
              <a:spcAft>
                <a:spcPts val="1067"/>
              </a:spcAft>
              <a:buFont typeface="Arial" panose="020B0604020202020204" pitchFamily="34" charset="0"/>
              <a:buChar char="•"/>
              <a:defRPr sz="2400" baseline="0">
                <a:latin typeface="+mn-lt"/>
              </a:defRPr>
            </a:lvl1pPr>
            <a:lvl2pPr marL="480472" indent="-243411">
              <a:lnSpc>
                <a:spcPct val="100000"/>
              </a:lnSpc>
              <a:spcAft>
                <a:spcPts val="800"/>
              </a:spcAft>
              <a:buSzPct val="100000"/>
              <a:buFont typeface="Arial" panose="020B0604020202020204" pitchFamily="34" charset="0"/>
              <a:buChar char="•"/>
              <a:defRPr sz="2133"/>
            </a:lvl2pPr>
            <a:lvl3pPr marL="717533" indent="-237061">
              <a:lnSpc>
                <a:spcPct val="100000"/>
              </a:lnSpc>
              <a:spcAft>
                <a:spcPts val="533"/>
              </a:spcAft>
              <a:buFont typeface="Arial" panose="020B0604020202020204" pitchFamily="34" charset="0"/>
              <a:buChar char="•"/>
              <a:defRPr/>
            </a:lvl3pPr>
            <a:lvl4pPr marL="954593" indent="-237061">
              <a:lnSpc>
                <a:spcPct val="100000"/>
              </a:lnSpc>
              <a:spcAft>
                <a:spcPts val="267"/>
              </a:spcAft>
              <a:buFont typeface="Arial" panose="020B0604020202020204" pitchFamily="34" charset="0"/>
              <a:buChar char="•"/>
              <a:defRPr/>
            </a:lvl4pPr>
            <a:lvl5pPr marL="1198003" indent="-239178">
              <a:lnSpc>
                <a:spcPct val="100000"/>
              </a:lnSpc>
              <a:spcAft>
                <a:spcPts val="133"/>
              </a:spcAft>
              <a:buFont typeface="Arial" panose="020B0604020202020204" pitchFamily="34" charset="0"/>
              <a:buChar char="•"/>
              <a:defRPr sz="1467"/>
            </a:lvl5pPr>
          </a:lstStyle>
          <a:p>
            <a:pPr lvl="0"/>
            <a:endParaRPr lang="de-DE" dirty="0"/>
          </a:p>
        </p:txBody>
      </p:sp>
      <p:sp>
        <p:nvSpPr>
          <p:cNvPr id="7" name="AutoShape 6">
            <a:extLst>
              <a:ext uri="{FF2B5EF4-FFF2-40B4-BE49-F238E27FC236}">
                <a16:creationId xmlns:a16="http://schemas.microsoft.com/office/drawing/2014/main" id="{7E2A76D0-C56E-D29E-CE2A-B4E096D3FFB7}"/>
              </a:ext>
            </a:extLst>
          </p:cNvPr>
          <p:cNvSpPr>
            <a:spLocks noChangeAspect="1" noChangeArrowheads="1"/>
          </p:cNvSpPr>
          <p:nvPr userDrawn="1"/>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de-DE"/>
          </a:p>
        </p:txBody>
      </p:sp>
    </p:spTree>
    <p:extLst>
      <p:ext uri="{BB962C8B-B14F-4D97-AF65-F5344CB8AC3E}">
        <p14:creationId xmlns:p14="http://schemas.microsoft.com/office/powerpoint/2010/main" val="103873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3671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seite">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357719" y="4560000"/>
            <a:ext cx="11359667" cy="896056"/>
          </a:xfrm>
          <a:prstGeom prst="rect">
            <a:avLst/>
          </a:prstGeom>
        </p:spPr>
        <p:txBody>
          <a:bodyPr lIns="0" tIns="0" rIns="0" bIns="0"/>
          <a:lstStyle>
            <a:lvl1pPr marL="0" indent="0">
              <a:lnSpc>
                <a:spcPct val="100000"/>
              </a:lnSpc>
              <a:buNone/>
              <a:defRPr sz="3467" b="0">
                <a:solidFill>
                  <a:srgbClr val="000000"/>
                </a:solidFill>
                <a:latin typeface="+mj-lt"/>
              </a:defRPr>
            </a:lvl1pPr>
            <a:lvl2pPr marL="480472" indent="0">
              <a:buNone/>
              <a:defRPr sz="3733">
                <a:latin typeface="+mj-lt"/>
              </a:defRPr>
            </a:lvl2pPr>
            <a:lvl3pPr marL="960943" indent="0">
              <a:buNone/>
              <a:defRPr sz="3733">
                <a:latin typeface="+mj-lt"/>
              </a:defRPr>
            </a:lvl3pPr>
            <a:lvl4pPr marL="1432947" indent="0">
              <a:buNone/>
              <a:defRPr sz="3733">
                <a:latin typeface="+mj-lt"/>
              </a:defRPr>
            </a:lvl4pPr>
            <a:lvl5pPr marL="1919768" indent="0">
              <a:buNone/>
              <a:defRPr sz="3733">
                <a:latin typeface="+mj-lt"/>
              </a:defRPr>
            </a:lvl5pPr>
          </a:lstStyle>
          <a:p>
            <a:pPr lvl="0"/>
            <a:r>
              <a:rPr lang="de-DE"/>
              <a:t>Mastertextformat bearbeiten</a:t>
            </a:r>
          </a:p>
        </p:txBody>
      </p:sp>
    </p:spTree>
    <p:extLst>
      <p:ext uri="{BB962C8B-B14F-4D97-AF65-F5344CB8AC3E}">
        <p14:creationId xmlns:p14="http://schemas.microsoft.com/office/powerpoint/2010/main" val="86859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enseite mit Fußzeile">
    <p:bg>
      <p:bgPr>
        <a:solidFill>
          <a:schemeClr val="bg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0" hasCustomPrompt="1"/>
          </p:nvPr>
        </p:nvSpPr>
        <p:spPr>
          <a:xfrm>
            <a:off x="757021" y="1104000"/>
            <a:ext cx="11050980" cy="849600"/>
          </a:xfrm>
          <a:prstGeom prst="rect">
            <a:avLst/>
          </a:prstGeom>
        </p:spPr>
        <p:txBody>
          <a:bodyPr lIns="0" tIns="0" rIns="0" bIns="0" anchor="b" anchorCtr="0"/>
          <a:lstStyle>
            <a:lvl1pPr marL="0" indent="0">
              <a:lnSpc>
                <a:spcPct val="105000"/>
              </a:lnSpc>
              <a:buNone/>
              <a:defRPr sz="2667" b="1">
                <a:latin typeface="+mn-lt"/>
              </a:defRPr>
            </a:lvl1pPr>
          </a:lstStyle>
          <a:p>
            <a:pPr lvl="0"/>
            <a:r>
              <a:rPr lang="de-DE" dirty="0"/>
              <a:t>Headline durch Klicken hinzufügen</a:t>
            </a:r>
          </a:p>
        </p:txBody>
      </p:sp>
      <p:sp>
        <p:nvSpPr>
          <p:cNvPr id="9" name="Textplatzhalter 8"/>
          <p:cNvSpPr>
            <a:spLocks noGrp="1"/>
          </p:cNvSpPr>
          <p:nvPr>
            <p:ph type="body" sz="quarter" idx="11"/>
          </p:nvPr>
        </p:nvSpPr>
        <p:spPr>
          <a:xfrm>
            <a:off x="757021" y="2179201"/>
            <a:ext cx="11050980" cy="369332"/>
          </a:xfrm>
          <a:prstGeom prst="rect">
            <a:avLst/>
          </a:prstGeom>
        </p:spPr>
        <p:txBody>
          <a:bodyPr wrap="square" lIns="0" tIns="0" rIns="0" bIns="0">
            <a:spAutoFit/>
          </a:bodyPr>
          <a:lstStyle>
            <a:lvl1pPr marL="237061" indent="-237061">
              <a:lnSpc>
                <a:spcPct val="100000"/>
              </a:lnSpc>
              <a:spcAft>
                <a:spcPts val="1067"/>
              </a:spcAft>
              <a:buFont typeface="Arial" panose="020B0604020202020204" pitchFamily="34" charset="0"/>
              <a:buChar char="•"/>
              <a:defRPr sz="2400" baseline="0">
                <a:latin typeface="+mn-lt"/>
              </a:defRPr>
            </a:lvl1pPr>
            <a:lvl2pPr marL="480472" indent="-243411">
              <a:lnSpc>
                <a:spcPct val="100000"/>
              </a:lnSpc>
              <a:spcAft>
                <a:spcPts val="800"/>
              </a:spcAft>
              <a:buSzPct val="100000"/>
              <a:buFont typeface="Arial" panose="020B0604020202020204" pitchFamily="34" charset="0"/>
              <a:buChar char="•"/>
              <a:defRPr sz="2133"/>
            </a:lvl2pPr>
            <a:lvl3pPr marL="717533" indent="-237061">
              <a:lnSpc>
                <a:spcPct val="100000"/>
              </a:lnSpc>
              <a:spcAft>
                <a:spcPts val="533"/>
              </a:spcAft>
              <a:buFont typeface="Arial" panose="020B0604020202020204" pitchFamily="34" charset="0"/>
              <a:buChar char="•"/>
              <a:defRPr/>
            </a:lvl3pPr>
            <a:lvl4pPr marL="954593" indent="-237061">
              <a:lnSpc>
                <a:spcPct val="100000"/>
              </a:lnSpc>
              <a:spcAft>
                <a:spcPts val="267"/>
              </a:spcAft>
              <a:buFont typeface="Arial" panose="020B0604020202020204" pitchFamily="34" charset="0"/>
              <a:buChar char="•"/>
              <a:defRPr/>
            </a:lvl4pPr>
            <a:lvl5pPr marL="1198003" indent="-239178">
              <a:lnSpc>
                <a:spcPct val="100000"/>
              </a:lnSpc>
              <a:spcAft>
                <a:spcPts val="133"/>
              </a:spcAft>
              <a:buFont typeface="Arial" panose="020B0604020202020204" pitchFamily="34" charset="0"/>
              <a:buChar char="•"/>
              <a:defRPr sz="1467"/>
            </a:lvl5pPr>
          </a:lstStyle>
          <a:p>
            <a:pPr lvl="0"/>
            <a:endParaRPr lang="de-DE" dirty="0"/>
          </a:p>
        </p:txBody>
      </p:sp>
      <p:sp>
        <p:nvSpPr>
          <p:cNvPr id="7" name="AutoShape 6">
            <a:extLst>
              <a:ext uri="{FF2B5EF4-FFF2-40B4-BE49-F238E27FC236}">
                <a16:creationId xmlns:a16="http://schemas.microsoft.com/office/drawing/2014/main" id="{7E2A76D0-C56E-D29E-CE2A-B4E096D3FFB7}"/>
              </a:ext>
            </a:extLst>
          </p:cNvPr>
          <p:cNvSpPr>
            <a:spLocks noChangeAspect="1" noChangeArrowheads="1"/>
          </p:cNvSpPr>
          <p:nvPr userDrawn="1"/>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de-DE"/>
          </a:p>
        </p:txBody>
      </p:sp>
    </p:spTree>
    <p:extLst>
      <p:ext uri="{BB962C8B-B14F-4D97-AF65-F5344CB8AC3E}">
        <p14:creationId xmlns:p14="http://schemas.microsoft.com/office/powerpoint/2010/main" val="91701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07.10.2025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07.10.2025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07.10.2025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07.10.2025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07.10.2025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07.10.2025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07.10.2025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hteck 8"/>
          <p:cNvSpPr/>
          <p:nvPr userDrawn="1"/>
        </p:nvSpPr>
        <p:spPr>
          <a:xfrm>
            <a:off x="0" y="750888"/>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0198" y="211045"/>
            <a:ext cx="1537581"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3"/>
          <p:cNvSpPr txBox="1">
            <a:spLocks/>
          </p:cNvSpPr>
          <p:nvPr userDrawn="1"/>
        </p:nvSpPr>
        <p:spPr bwMode="auto">
          <a:xfrm>
            <a:off x="10687060" y="6583149"/>
            <a:ext cx="112183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702550" algn="r"/>
              </a:tabLst>
              <a:defRPr>
                <a:solidFill>
                  <a:schemeClr val="tx1"/>
                </a:solidFill>
                <a:latin typeface="Arial" charset="0"/>
                <a:cs typeface="Arial" charset="0"/>
              </a:defRPr>
            </a:lvl1pPr>
            <a:lvl2pPr marL="742950" indent="-285750" eaLnBrk="0" hangingPunct="0">
              <a:tabLst>
                <a:tab pos="7702550" algn="r"/>
              </a:tabLst>
              <a:defRPr>
                <a:solidFill>
                  <a:schemeClr val="tx1"/>
                </a:solidFill>
                <a:latin typeface="Arial" charset="0"/>
                <a:cs typeface="Arial" charset="0"/>
              </a:defRPr>
            </a:lvl2pPr>
            <a:lvl3pPr marL="1143000" indent="-228600" eaLnBrk="0" hangingPunct="0">
              <a:tabLst>
                <a:tab pos="7702550" algn="r"/>
              </a:tabLst>
              <a:defRPr>
                <a:solidFill>
                  <a:schemeClr val="tx1"/>
                </a:solidFill>
                <a:latin typeface="Arial" charset="0"/>
                <a:cs typeface="Arial" charset="0"/>
              </a:defRPr>
            </a:lvl3pPr>
            <a:lvl4pPr marL="1600200" indent="-228600" eaLnBrk="0" hangingPunct="0">
              <a:tabLst>
                <a:tab pos="7702550" algn="r"/>
              </a:tabLst>
              <a:defRPr>
                <a:solidFill>
                  <a:schemeClr val="tx1"/>
                </a:solidFill>
                <a:latin typeface="Arial" charset="0"/>
                <a:cs typeface="Arial" charset="0"/>
              </a:defRPr>
            </a:lvl4pPr>
            <a:lvl5pPr marL="2057400" indent="-228600" eaLnBrk="0" hangingPunct="0">
              <a:tabLst>
                <a:tab pos="770255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770255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770255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770255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7702550" algn="r"/>
              </a:tabLst>
              <a:defRPr>
                <a:solidFill>
                  <a:schemeClr val="tx1"/>
                </a:solidFill>
                <a:latin typeface="Arial" charset="0"/>
                <a:cs typeface="Arial" charset="0"/>
              </a:defRPr>
            </a:lvl9pPr>
          </a:lstStyle>
          <a:p>
            <a:pPr algn="r" eaLnBrk="1" hangingPunct="1">
              <a:defRPr/>
            </a:pPr>
            <a:r>
              <a:rPr lang="de-DE" altLang="de-DE" sz="933" dirty="0">
                <a:solidFill>
                  <a:srgbClr val="000000"/>
                </a:solidFill>
              </a:rPr>
              <a:t> |  </a:t>
            </a:r>
            <a:fld id="{C1E581F2-1995-439C-B81E-3800D8B6B2B1}" type="slidenum">
              <a:rPr lang="de-DE" altLang="de-DE" sz="933" smtClean="0">
                <a:solidFill>
                  <a:srgbClr val="000000"/>
                </a:solidFill>
              </a:rPr>
              <a:pPr algn="r" eaLnBrk="1" hangingPunct="1">
                <a:defRPr/>
              </a:pPr>
              <a:t>‹Nr.›</a:t>
            </a:fld>
            <a:endParaRPr lang="de-DE" altLang="de-DE" sz="933" dirty="0">
              <a:solidFill>
                <a:srgbClr val="000000"/>
              </a:solidFill>
            </a:endParaRPr>
          </a:p>
        </p:txBody>
      </p:sp>
      <p:pic>
        <p:nvPicPr>
          <p:cNvPr id="3" name="Grafik 2" descr="Ein Bild, das Screenshot, Schrift, Text, Grafiken enthält.&#10;&#10;Automatisch generierte Beschreibung">
            <a:extLst>
              <a:ext uri="{FF2B5EF4-FFF2-40B4-BE49-F238E27FC236}">
                <a16:creationId xmlns:a16="http://schemas.microsoft.com/office/drawing/2014/main" id="{83C5EF5C-0697-F551-7503-1FA67EDC59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10621" y="120568"/>
            <a:ext cx="1205175" cy="557952"/>
          </a:xfrm>
          <a:prstGeom prst="rect">
            <a:avLst/>
          </a:prstGeom>
        </p:spPr>
      </p:pic>
    </p:spTree>
    <p:extLst>
      <p:ext uri="{BB962C8B-B14F-4D97-AF65-F5344CB8AC3E}">
        <p14:creationId xmlns:p14="http://schemas.microsoft.com/office/powerpoint/2010/main" val="4175401795"/>
      </p:ext>
    </p:extLst>
  </p:cSld>
  <p:clrMap bg1="lt1" tx1="dk1" bg2="lt2" tx2="dk2" accent1="accent1" accent2="accent2" accent3="accent3" accent4="accent4" accent5="accent5" accent6="accent6" hlink="hlink" folHlink="folHlink"/>
  <p:sldLayoutIdLst>
    <p:sldLayoutId id="2147485961" r:id="rId1"/>
    <p:sldLayoutId id="2147485963" r:id="rId2"/>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609585" algn="l" rtl="0" eaLnBrk="1" fontAlgn="base" hangingPunct="1">
        <a:spcBef>
          <a:spcPct val="0"/>
        </a:spcBef>
        <a:spcAft>
          <a:spcPct val="0"/>
        </a:spcAft>
        <a:defRPr sz="3200" b="1">
          <a:solidFill>
            <a:schemeClr val="bg2"/>
          </a:solidFill>
          <a:latin typeface="Arial" charset="0"/>
        </a:defRPr>
      </a:lvl6pPr>
      <a:lvl7pPr marL="1219170" algn="l" rtl="0" eaLnBrk="1" fontAlgn="base" hangingPunct="1">
        <a:spcBef>
          <a:spcPct val="0"/>
        </a:spcBef>
        <a:spcAft>
          <a:spcPct val="0"/>
        </a:spcAft>
        <a:defRPr sz="3200" b="1">
          <a:solidFill>
            <a:schemeClr val="bg2"/>
          </a:solidFill>
          <a:latin typeface="Arial" charset="0"/>
        </a:defRPr>
      </a:lvl7pPr>
      <a:lvl8pPr marL="1828754" algn="l" rtl="0" eaLnBrk="1" fontAlgn="base" hangingPunct="1">
        <a:spcBef>
          <a:spcPct val="0"/>
        </a:spcBef>
        <a:spcAft>
          <a:spcPct val="0"/>
        </a:spcAft>
        <a:defRPr sz="3200" b="1">
          <a:solidFill>
            <a:schemeClr val="bg2"/>
          </a:solidFill>
          <a:latin typeface="Arial" charset="0"/>
        </a:defRPr>
      </a:lvl8pPr>
      <a:lvl9pPr marL="2438339" algn="l" rtl="0" eaLnBrk="1" fontAlgn="base" hangingPunct="1">
        <a:spcBef>
          <a:spcPct val="0"/>
        </a:spcBef>
        <a:spcAft>
          <a:spcPct val="0"/>
        </a:spcAft>
        <a:defRPr sz="3200" b="1">
          <a:solidFill>
            <a:schemeClr val="bg2"/>
          </a:solidFill>
          <a:latin typeface="Arial" charset="0"/>
        </a:defRPr>
      </a:lvl9pPr>
    </p:titleStyle>
    <p:bodyStyle>
      <a:lvl1pPr marL="241294" indent="-241294" algn="l" rtl="0" eaLnBrk="0" fontAlgn="base" hangingPunct="0">
        <a:lnSpc>
          <a:spcPct val="110000"/>
        </a:lnSpc>
        <a:spcBef>
          <a:spcPct val="0"/>
        </a:spcBef>
        <a:spcAft>
          <a:spcPct val="0"/>
        </a:spcAft>
        <a:buChar char="•"/>
        <a:defRPr sz="2667">
          <a:solidFill>
            <a:schemeClr val="tx1"/>
          </a:solidFill>
          <a:latin typeface="+mn-lt"/>
          <a:ea typeface="+mn-ea"/>
          <a:cs typeface="+mn-cs"/>
        </a:defRPr>
      </a:lvl1pPr>
      <a:lvl2pPr marL="721766" indent="-241294" algn="l" rtl="0" eaLnBrk="0" fontAlgn="base" hangingPunct="0">
        <a:lnSpc>
          <a:spcPct val="110000"/>
        </a:lnSpc>
        <a:spcBef>
          <a:spcPct val="0"/>
        </a:spcBef>
        <a:spcAft>
          <a:spcPct val="0"/>
        </a:spcAft>
        <a:buSzPct val="80000"/>
        <a:buChar char="-"/>
        <a:defRPr sz="2667">
          <a:solidFill>
            <a:schemeClr val="tx1"/>
          </a:solidFill>
          <a:latin typeface="+mn-lt"/>
        </a:defRPr>
      </a:lvl2pPr>
      <a:lvl3pPr marL="1193770" indent="-232828" algn="l" rtl="0" eaLnBrk="0" fontAlgn="base" hangingPunct="0">
        <a:lnSpc>
          <a:spcPct val="110000"/>
        </a:lnSpc>
        <a:spcBef>
          <a:spcPct val="0"/>
        </a:spcBef>
        <a:spcAft>
          <a:spcPct val="0"/>
        </a:spcAft>
        <a:buFont typeface="Wingdings" pitchFamily="2" charset="2"/>
        <a:buChar char="§"/>
        <a:defRPr sz="1867">
          <a:solidFill>
            <a:schemeClr val="tx1"/>
          </a:solidFill>
          <a:latin typeface="+mn-lt"/>
        </a:defRPr>
      </a:lvl3pPr>
      <a:lvl4pPr marL="1680591" indent="-247644" algn="l" rtl="0" eaLnBrk="0" fontAlgn="base" hangingPunct="0">
        <a:lnSpc>
          <a:spcPct val="110000"/>
        </a:lnSpc>
        <a:spcBef>
          <a:spcPct val="0"/>
        </a:spcBef>
        <a:spcAft>
          <a:spcPct val="0"/>
        </a:spcAft>
        <a:buChar char="•"/>
        <a:defRPr sz="1600">
          <a:solidFill>
            <a:schemeClr val="tx1"/>
          </a:solidFill>
          <a:latin typeface="+mn-lt"/>
        </a:defRPr>
      </a:lvl4pPr>
      <a:lvl5pPr marL="2163179" indent="-243411" algn="l" rtl="0" eaLnBrk="0" fontAlgn="base" hangingPunct="0">
        <a:lnSpc>
          <a:spcPct val="110000"/>
        </a:lnSpc>
        <a:spcBef>
          <a:spcPct val="0"/>
        </a:spcBef>
        <a:spcAft>
          <a:spcPct val="0"/>
        </a:spcAft>
        <a:buChar char="-"/>
        <a:defRPr sz="1600">
          <a:solidFill>
            <a:schemeClr val="tx1"/>
          </a:solidFill>
          <a:latin typeface="+mn-lt"/>
        </a:defRPr>
      </a:lvl5pPr>
      <a:lvl6pPr marL="2772764" indent="-243411" algn="l" rtl="0" eaLnBrk="1" fontAlgn="base" hangingPunct="1">
        <a:lnSpc>
          <a:spcPct val="110000"/>
        </a:lnSpc>
        <a:spcBef>
          <a:spcPct val="0"/>
        </a:spcBef>
        <a:spcAft>
          <a:spcPct val="0"/>
        </a:spcAft>
        <a:buChar char="-"/>
        <a:defRPr sz="1600">
          <a:solidFill>
            <a:schemeClr val="tx1"/>
          </a:solidFill>
          <a:latin typeface="+mn-lt"/>
        </a:defRPr>
      </a:lvl6pPr>
      <a:lvl7pPr marL="3382349" indent="-243411" algn="l" rtl="0" eaLnBrk="1" fontAlgn="base" hangingPunct="1">
        <a:lnSpc>
          <a:spcPct val="110000"/>
        </a:lnSpc>
        <a:spcBef>
          <a:spcPct val="0"/>
        </a:spcBef>
        <a:spcAft>
          <a:spcPct val="0"/>
        </a:spcAft>
        <a:buChar char="-"/>
        <a:defRPr sz="1600">
          <a:solidFill>
            <a:schemeClr val="tx1"/>
          </a:solidFill>
          <a:latin typeface="+mn-lt"/>
        </a:defRPr>
      </a:lvl7pPr>
      <a:lvl8pPr marL="3991934" indent="-243411" algn="l" rtl="0" eaLnBrk="1" fontAlgn="base" hangingPunct="1">
        <a:lnSpc>
          <a:spcPct val="110000"/>
        </a:lnSpc>
        <a:spcBef>
          <a:spcPct val="0"/>
        </a:spcBef>
        <a:spcAft>
          <a:spcPct val="0"/>
        </a:spcAft>
        <a:buChar char="-"/>
        <a:defRPr sz="1600">
          <a:solidFill>
            <a:schemeClr val="tx1"/>
          </a:solidFill>
          <a:latin typeface="+mn-lt"/>
        </a:defRPr>
      </a:lvl8pPr>
      <a:lvl9pPr marL="4601518" indent="-243411" algn="l" rtl="0" eaLnBrk="1" fontAlgn="base" hangingPunct="1">
        <a:lnSpc>
          <a:spcPct val="110000"/>
        </a:lnSpc>
        <a:spcBef>
          <a:spcPct val="0"/>
        </a:spcBef>
        <a:spcAft>
          <a:spcPct val="0"/>
        </a:spcAft>
        <a:buChar char="-"/>
        <a:defRPr sz="1600">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0401" y="343953"/>
            <a:ext cx="2475239" cy="6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descr="Ein Bild, das Screenshot, Schrift, Text, Grafiken enthält.&#10;&#10;Automatisch generierte Beschreibung">
            <a:extLst>
              <a:ext uri="{FF2B5EF4-FFF2-40B4-BE49-F238E27FC236}">
                <a16:creationId xmlns:a16="http://schemas.microsoft.com/office/drawing/2014/main" id="{E77EF6E6-222F-8330-9ECD-32504C6319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17616" y="198717"/>
            <a:ext cx="2183624" cy="1010937"/>
          </a:xfrm>
          <a:prstGeom prst="rect">
            <a:avLst/>
          </a:prstGeom>
        </p:spPr>
      </p:pic>
    </p:spTree>
  </p:cSld>
  <p:clrMap bg1="lt1" tx1="dk1" bg2="lt2" tx2="dk2" accent1="accent1" accent2="accent2" accent3="accent3" accent4="accent4" accent5="accent5" accent6="accent6" hlink="hlink" folHlink="folHlink"/>
  <p:sldLayoutIdLst>
    <p:sldLayoutId id="2147485957" r:id="rId1"/>
    <p:sldLayoutId id="2147485964" r:id="rId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609585" algn="l" rtl="0" eaLnBrk="1" fontAlgn="base" hangingPunct="1">
        <a:spcBef>
          <a:spcPct val="0"/>
        </a:spcBef>
        <a:spcAft>
          <a:spcPct val="0"/>
        </a:spcAft>
        <a:defRPr sz="3200" b="1">
          <a:solidFill>
            <a:schemeClr val="bg2"/>
          </a:solidFill>
          <a:latin typeface="Arial" charset="0"/>
        </a:defRPr>
      </a:lvl6pPr>
      <a:lvl7pPr marL="1219170" algn="l" rtl="0" eaLnBrk="1" fontAlgn="base" hangingPunct="1">
        <a:spcBef>
          <a:spcPct val="0"/>
        </a:spcBef>
        <a:spcAft>
          <a:spcPct val="0"/>
        </a:spcAft>
        <a:defRPr sz="3200" b="1">
          <a:solidFill>
            <a:schemeClr val="bg2"/>
          </a:solidFill>
          <a:latin typeface="Arial" charset="0"/>
        </a:defRPr>
      </a:lvl7pPr>
      <a:lvl8pPr marL="1828754" algn="l" rtl="0" eaLnBrk="1" fontAlgn="base" hangingPunct="1">
        <a:spcBef>
          <a:spcPct val="0"/>
        </a:spcBef>
        <a:spcAft>
          <a:spcPct val="0"/>
        </a:spcAft>
        <a:defRPr sz="3200" b="1">
          <a:solidFill>
            <a:schemeClr val="bg2"/>
          </a:solidFill>
          <a:latin typeface="Arial" charset="0"/>
        </a:defRPr>
      </a:lvl8pPr>
      <a:lvl9pPr marL="2438339" algn="l" rtl="0" eaLnBrk="1" fontAlgn="base" hangingPunct="1">
        <a:spcBef>
          <a:spcPct val="0"/>
        </a:spcBef>
        <a:spcAft>
          <a:spcPct val="0"/>
        </a:spcAft>
        <a:defRPr sz="3200" b="1">
          <a:solidFill>
            <a:schemeClr val="bg2"/>
          </a:solidFill>
          <a:latin typeface="Arial" charset="0"/>
        </a:defRPr>
      </a:lvl9pPr>
    </p:titleStyle>
    <p:bodyStyle>
      <a:lvl1pPr marL="241294" indent="-241294" algn="l" rtl="0" eaLnBrk="1" fontAlgn="base" hangingPunct="1">
        <a:lnSpc>
          <a:spcPct val="110000"/>
        </a:lnSpc>
        <a:spcBef>
          <a:spcPct val="0"/>
        </a:spcBef>
        <a:spcAft>
          <a:spcPct val="0"/>
        </a:spcAft>
        <a:buChar char="•"/>
        <a:defRPr sz="2667">
          <a:solidFill>
            <a:schemeClr val="tx1"/>
          </a:solidFill>
          <a:latin typeface="+mn-lt"/>
          <a:ea typeface="+mn-ea"/>
          <a:cs typeface="+mn-cs"/>
        </a:defRPr>
      </a:lvl1pPr>
      <a:lvl2pPr marL="721766" indent="-241294" algn="l" rtl="0" eaLnBrk="1" fontAlgn="base" hangingPunct="1">
        <a:lnSpc>
          <a:spcPct val="110000"/>
        </a:lnSpc>
        <a:spcBef>
          <a:spcPct val="0"/>
        </a:spcBef>
        <a:spcAft>
          <a:spcPct val="0"/>
        </a:spcAft>
        <a:buSzPct val="80000"/>
        <a:buChar char="-"/>
        <a:defRPr sz="2667">
          <a:solidFill>
            <a:schemeClr val="tx1"/>
          </a:solidFill>
          <a:latin typeface="+mn-lt"/>
        </a:defRPr>
      </a:lvl2pPr>
      <a:lvl3pPr marL="1193770" indent="-232828" algn="l" rtl="0" eaLnBrk="1" fontAlgn="base" hangingPunct="1">
        <a:lnSpc>
          <a:spcPct val="110000"/>
        </a:lnSpc>
        <a:spcBef>
          <a:spcPct val="0"/>
        </a:spcBef>
        <a:spcAft>
          <a:spcPct val="0"/>
        </a:spcAft>
        <a:buFont typeface="Wingdings" pitchFamily="2" charset="2"/>
        <a:buChar char="§"/>
        <a:defRPr sz="1867">
          <a:solidFill>
            <a:schemeClr val="tx1"/>
          </a:solidFill>
          <a:latin typeface="+mn-lt"/>
        </a:defRPr>
      </a:lvl3pPr>
      <a:lvl4pPr marL="1680591" indent="-247644" algn="l" rtl="0" eaLnBrk="1" fontAlgn="base" hangingPunct="1">
        <a:lnSpc>
          <a:spcPct val="110000"/>
        </a:lnSpc>
        <a:spcBef>
          <a:spcPct val="0"/>
        </a:spcBef>
        <a:spcAft>
          <a:spcPct val="0"/>
        </a:spcAft>
        <a:buChar char="•"/>
        <a:defRPr sz="1600">
          <a:solidFill>
            <a:schemeClr val="tx1"/>
          </a:solidFill>
          <a:latin typeface="+mn-lt"/>
        </a:defRPr>
      </a:lvl4pPr>
      <a:lvl5pPr marL="2163179" indent="-243411" algn="l" rtl="0" eaLnBrk="1" fontAlgn="base" hangingPunct="1">
        <a:lnSpc>
          <a:spcPct val="110000"/>
        </a:lnSpc>
        <a:spcBef>
          <a:spcPct val="0"/>
        </a:spcBef>
        <a:spcAft>
          <a:spcPct val="0"/>
        </a:spcAft>
        <a:buChar char="-"/>
        <a:defRPr sz="1600">
          <a:solidFill>
            <a:schemeClr val="tx1"/>
          </a:solidFill>
          <a:latin typeface="+mn-lt"/>
        </a:defRPr>
      </a:lvl5pPr>
      <a:lvl6pPr marL="2772764" indent="-243411" algn="l" rtl="0" eaLnBrk="1" fontAlgn="base" hangingPunct="1">
        <a:lnSpc>
          <a:spcPct val="110000"/>
        </a:lnSpc>
        <a:spcBef>
          <a:spcPct val="0"/>
        </a:spcBef>
        <a:spcAft>
          <a:spcPct val="0"/>
        </a:spcAft>
        <a:buChar char="-"/>
        <a:defRPr sz="1600">
          <a:solidFill>
            <a:schemeClr val="tx1"/>
          </a:solidFill>
          <a:latin typeface="+mn-lt"/>
        </a:defRPr>
      </a:lvl6pPr>
      <a:lvl7pPr marL="3382349" indent="-243411" algn="l" rtl="0" eaLnBrk="1" fontAlgn="base" hangingPunct="1">
        <a:lnSpc>
          <a:spcPct val="110000"/>
        </a:lnSpc>
        <a:spcBef>
          <a:spcPct val="0"/>
        </a:spcBef>
        <a:spcAft>
          <a:spcPct val="0"/>
        </a:spcAft>
        <a:buChar char="-"/>
        <a:defRPr sz="1600">
          <a:solidFill>
            <a:schemeClr val="tx1"/>
          </a:solidFill>
          <a:latin typeface="+mn-lt"/>
        </a:defRPr>
      </a:lvl7pPr>
      <a:lvl8pPr marL="3991934" indent="-243411" algn="l" rtl="0" eaLnBrk="1" fontAlgn="base" hangingPunct="1">
        <a:lnSpc>
          <a:spcPct val="110000"/>
        </a:lnSpc>
        <a:spcBef>
          <a:spcPct val="0"/>
        </a:spcBef>
        <a:spcAft>
          <a:spcPct val="0"/>
        </a:spcAft>
        <a:buChar char="-"/>
        <a:defRPr sz="1600">
          <a:solidFill>
            <a:schemeClr val="tx1"/>
          </a:solidFill>
          <a:latin typeface="+mn-lt"/>
        </a:defRPr>
      </a:lvl8pPr>
      <a:lvl9pPr marL="4601518" indent="-243411" algn="l" rtl="0" eaLnBrk="1" fontAlgn="base" hangingPunct="1">
        <a:lnSpc>
          <a:spcPct val="110000"/>
        </a:lnSpc>
        <a:spcBef>
          <a:spcPct val="0"/>
        </a:spcBef>
        <a:spcAft>
          <a:spcPct val="0"/>
        </a:spcAft>
        <a:buChar char="-"/>
        <a:defRPr sz="1600">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pn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notesSlide" Target="../notesSlides/notesSlide8.xml"/><Relationship Id="rId16"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MPUB6tCupJE" TargetMode="External"/><Relationship Id="rId1" Type="http://schemas.openxmlformats.org/officeDocument/2006/relationships/slideLayout" Target="../slideLayouts/slideLayout12.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60.sv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ki-maker.space/" TargetMode="External"/><Relationship Id="rId2" Type="http://schemas.openxmlformats.org/officeDocument/2006/relationships/image" Target="../media/image61.png"/><Relationship Id="rId1" Type="http://schemas.openxmlformats.org/officeDocument/2006/relationships/slideLayout" Target="../slideLayouts/slideLayout13.xml"/><Relationship Id="rId4" Type="http://schemas.openxmlformats.org/officeDocument/2006/relationships/hyperlink" Target="mailto:hallo@ki-maker.spa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503DCF0-20E9-F0D4-20C5-BFB13345947F}"/>
              </a:ext>
            </a:extLst>
          </p:cNvPr>
          <p:cNvSpPr>
            <a:spLocks noGrp="1"/>
          </p:cNvSpPr>
          <p:nvPr>
            <p:ph sz="quarter" idx="10"/>
          </p:nvPr>
        </p:nvSpPr>
        <p:spPr>
          <a:xfrm>
            <a:off x="757021" y="1104000"/>
            <a:ext cx="11050980" cy="486261"/>
          </a:xfrm>
        </p:spPr>
        <p:txBody>
          <a:bodyPr/>
          <a:lstStyle/>
          <a:p>
            <a:r>
              <a:rPr lang="de-DE" dirty="0"/>
              <a:t>Impressum und Nutzungshinweis</a:t>
            </a:r>
          </a:p>
        </p:txBody>
      </p:sp>
      <p:sp>
        <p:nvSpPr>
          <p:cNvPr id="5" name="Rectangle 3">
            <a:extLst>
              <a:ext uri="{FF2B5EF4-FFF2-40B4-BE49-F238E27FC236}">
                <a16:creationId xmlns:a16="http://schemas.microsoft.com/office/drawing/2014/main" id="{2C22288F-CA4B-C619-8445-ACB71BDB174B}"/>
              </a:ext>
            </a:extLst>
          </p:cNvPr>
          <p:cNvSpPr>
            <a:spLocks noGrp="1" noChangeArrowheads="1"/>
          </p:cNvSpPr>
          <p:nvPr>
            <p:ph type="body" sz="quarter" idx="11"/>
          </p:nvPr>
        </p:nvSpPr>
        <p:spPr bwMode="auto">
          <a:xfrm>
            <a:off x="757414" y="1795681"/>
            <a:ext cx="11164510" cy="47243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r>
              <a:rPr kumimoji="0" lang="de-DE" altLang="de-DE" sz="1600" b="1" i="0" u="none" strike="noStrike" cap="none" normalizeH="0" baseline="0" dirty="0">
                <a:ln>
                  <a:noFill/>
                </a:ln>
                <a:solidFill>
                  <a:srgbClr val="1D2125"/>
                </a:solidFill>
                <a:effectLst/>
                <a:latin typeface="-apple-system"/>
              </a:rPr>
              <a:t>Hinweise zur Nutzung des OER-Produkts</a:t>
            </a:r>
            <a:r>
              <a:rPr kumimoji="0" lang="de-DE" altLang="de-DE" sz="1600" b="0" i="0" u="none" strike="noStrike" cap="none" normalizeH="0" baseline="0" dirty="0">
                <a:ln>
                  <a:noFill/>
                </a:ln>
                <a:solidFill>
                  <a:srgbClr val="1D2125"/>
                </a:solidFill>
                <a:effectLst/>
                <a:latin typeface="-apple-system"/>
              </a:rPr>
              <a:t>: Die Inhalte dieser Folien mitsamt Texten und Bildern sind, soweit nicht abweichend gekennzeichnet, unter der „Creative Common Namensnennung Share </a:t>
            </a:r>
            <a:r>
              <a:rPr kumimoji="0" lang="de-DE" altLang="de-DE" sz="1600" b="0" i="0" u="none" strike="noStrike" cap="none" normalizeH="0" baseline="0" dirty="0" err="1">
                <a:ln>
                  <a:noFill/>
                </a:ln>
                <a:solidFill>
                  <a:srgbClr val="1D2125"/>
                </a:solidFill>
                <a:effectLst/>
                <a:latin typeface="-apple-system"/>
              </a:rPr>
              <a:t>Alike</a:t>
            </a:r>
            <a:r>
              <a:rPr kumimoji="0" lang="de-DE" altLang="de-DE" sz="1600" b="0" i="0" u="none" strike="noStrike" cap="none" normalizeH="0" baseline="0" dirty="0">
                <a:ln>
                  <a:noFill/>
                </a:ln>
                <a:solidFill>
                  <a:srgbClr val="1D2125"/>
                </a:solidFill>
                <a:effectLst/>
                <a:latin typeface="-apple-system"/>
              </a:rPr>
              <a:t>“ Lizenz (</a:t>
            </a:r>
            <a:r>
              <a:rPr kumimoji="0" lang="de-DE" altLang="de-DE" sz="1600" b="1" i="0" u="none" strike="noStrike" cap="none" normalizeH="0" baseline="0" dirty="0">
                <a:ln>
                  <a:noFill/>
                </a:ln>
                <a:solidFill>
                  <a:srgbClr val="1D2125"/>
                </a:solidFill>
                <a:effectLst/>
                <a:latin typeface="-apple-system"/>
              </a:rPr>
              <a:t>CC BY SA 4.0</a:t>
            </a:r>
            <a:r>
              <a:rPr kumimoji="0" lang="de-DE" altLang="de-DE" sz="1600" b="0" i="0" u="none" strike="noStrike" cap="none" normalizeH="0" baseline="0" dirty="0">
                <a:ln>
                  <a:noFill/>
                </a:ln>
                <a:solidFill>
                  <a:srgbClr val="1D2125"/>
                </a:solidFill>
                <a:effectLst/>
                <a:latin typeface="-apple-system"/>
              </a:rPr>
              <a:t>) veröffentlicht. </a:t>
            </a:r>
            <a:r>
              <a:rPr kumimoji="0" lang="de-DE" altLang="de-DE" sz="1600" b="0" i="0" u="none" strike="noStrike" cap="none" normalizeH="0" baseline="0" dirty="0">
                <a:ln>
                  <a:noFill/>
                </a:ln>
                <a:solidFill>
                  <a:srgbClr val="000000"/>
                </a:solidFill>
                <a:effectLst/>
                <a:latin typeface="-apple-system"/>
              </a:rPr>
              <a:t>Bei Verwendung des OER-Produkts geben sie bitte folgende Quelle an: </a:t>
            </a:r>
          </a:p>
          <a:p>
            <a:pPr marL="0" marR="0" lvl="0" indent="0" algn="l" defTabSz="914400" rtl="0" eaLnBrk="0" fontAlgn="base" latinLnBrk="0" hangingPunct="0">
              <a:lnSpc>
                <a:spcPct val="100000"/>
              </a:lnSpc>
              <a:spcBef>
                <a:spcPct val="0"/>
              </a:spcBef>
              <a:spcAft>
                <a:spcPct val="0"/>
              </a:spcAft>
              <a:buClrTx/>
              <a:buSzTx/>
              <a:buNone/>
              <a:tabLst/>
            </a:pPr>
            <a:endParaRPr lang="de-DE" altLang="de-DE" sz="1600" dirty="0">
              <a:solidFill>
                <a:srgbClr val="000000"/>
              </a:solidFill>
              <a:latin typeface="-apple-system"/>
            </a:endParaRP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600" b="0" i="0" u="none" strike="noStrike" cap="none" normalizeH="0" baseline="0" dirty="0">
                <a:ln>
                  <a:noFill/>
                </a:ln>
                <a:solidFill>
                  <a:srgbClr val="1D2125"/>
                </a:solidFill>
                <a:effectLst/>
                <a:latin typeface="-apple-system"/>
              </a:rPr>
              <a:t>KI-Makerspace, Universität Tübingen, CC BY SA 4.0</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1D2125"/>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1D2125"/>
                </a:solidFill>
                <a:effectLst/>
                <a:latin typeface="-apple-system"/>
              </a:rPr>
              <a:t>Das bedeutet, es ist erlaubt, das Material </a:t>
            </a:r>
            <a:endParaRPr lang="de-DE" altLang="de-DE" sz="1600" dirty="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1" i="0" u="none" strike="noStrike" cap="none" normalizeH="0" baseline="0" dirty="0">
                <a:ln>
                  <a:noFill/>
                </a:ln>
                <a:solidFill>
                  <a:srgbClr val="1D2125"/>
                </a:solidFill>
                <a:effectLst/>
                <a:latin typeface="-apple-system"/>
              </a:rPr>
              <a:t>zu teilen</a:t>
            </a:r>
            <a:r>
              <a:rPr kumimoji="0" lang="de-DE" altLang="de-DE" sz="1600" b="0" i="0" u="none" strike="noStrike" cap="none" normalizeH="0" baseline="0" dirty="0">
                <a:ln>
                  <a:noFill/>
                </a:ln>
                <a:solidFill>
                  <a:srgbClr val="1D2125"/>
                </a:solidFill>
                <a:effectLst/>
                <a:latin typeface="-apple-system"/>
              </a:rPr>
              <a:t> (in jedwedem Format oder Medium zu vervielfältigen, auch kommerziell)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0" i="0" u="none" strike="noStrike" cap="none" normalizeH="0" baseline="0" dirty="0">
                <a:ln>
                  <a:noFill/>
                </a:ln>
                <a:solidFill>
                  <a:srgbClr val="1D2125"/>
                </a:solidFill>
                <a:effectLst/>
                <a:latin typeface="-apple-system"/>
              </a:rPr>
              <a:t>und </a:t>
            </a:r>
            <a:r>
              <a:rPr kumimoji="0" lang="de-DE" altLang="de-DE" sz="1600" b="1" i="0" u="none" strike="noStrike" cap="none" normalizeH="0" baseline="0" dirty="0">
                <a:ln>
                  <a:noFill/>
                </a:ln>
                <a:solidFill>
                  <a:srgbClr val="1D2125"/>
                </a:solidFill>
                <a:effectLst/>
                <a:latin typeface="-apple-system"/>
              </a:rPr>
              <a:t>zu bearbeiten</a:t>
            </a:r>
            <a:r>
              <a:rPr kumimoji="0" lang="de-DE" altLang="de-DE" sz="1600" b="0" i="0" u="none" strike="noStrike" cap="none" normalizeH="0" baseline="0" dirty="0">
                <a:ln>
                  <a:noFill/>
                </a:ln>
                <a:solidFill>
                  <a:srgbClr val="1D2125"/>
                </a:solidFill>
                <a:effectLst/>
                <a:latin typeface="-apple-system"/>
              </a:rPr>
              <a:t> (neu zusammen zu stellen, verändern, auch kommerziell)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1D2125"/>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1D2125"/>
                </a:solidFill>
                <a:effectLst/>
                <a:latin typeface="-apple-system"/>
              </a:rPr>
              <a:t>Stets unter den Bedingungen:</a:t>
            </a:r>
            <a:endParaRPr kumimoji="0" lang="de-DE" altLang="de-DE" sz="16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1" i="0" u="none" strike="noStrike" cap="none" normalizeH="0" baseline="0" dirty="0">
                <a:ln>
                  <a:noFill/>
                </a:ln>
                <a:solidFill>
                  <a:srgbClr val="1D2125"/>
                </a:solidFill>
                <a:effectLst/>
                <a:latin typeface="-apple-system"/>
              </a:rPr>
              <a:t>Namensnennung</a:t>
            </a:r>
            <a:r>
              <a:rPr kumimoji="0" lang="de-DE" altLang="de-DE" sz="1600" b="0" i="0" u="none" strike="noStrike" cap="none" normalizeH="0" baseline="0" dirty="0">
                <a:ln>
                  <a:noFill/>
                </a:ln>
                <a:solidFill>
                  <a:srgbClr val="1D2125"/>
                </a:solidFill>
                <a:effectLst/>
                <a:latin typeface="-apple-system"/>
              </a:rPr>
              <a:t>: Sie müssen Urheberangaben machen, einen Link zur Lizenz beifügen und angeben, ob Änderungen vorgenommen wurden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1" i="0" u="none" strike="noStrike" cap="none" normalizeH="0" baseline="0" dirty="0">
                <a:ln>
                  <a:noFill/>
                </a:ln>
                <a:solidFill>
                  <a:srgbClr val="1D2125"/>
                </a:solidFill>
                <a:effectLst/>
                <a:latin typeface="-apple-system"/>
              </a:rPr>
              <a:t>Unter gleichen Bedingungen weitergeben</a:t>
            </a:r>
            <a:r>
              <a:rPr kumimoji="0" lang="de-DE" altLang="de-DE" sz="1600" b="0" i="0" u="none" strike="noStrike" cap="none" normalizeH="0" baseline="0" dirty="0">
                <a:ln>
                  <a:noFill/>
                </a:ln>
                <a:solidFill>
                  <a:srgbClr val="1D2125"/>
                </a:solidFill>
                <a:effectLst/>
                <a:latin typeface="-apple-system"/>
              </a:rPr>
              <a:t>: Auch nach einem Remix des Materials oder Veränderungen und Anpassungen, dürfen Ihre Beiträge nur unter derselben Lizenz wie das Original verbreitet werden.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1" i="0" u="none" strike="noStrike" cap="none" normalizeH="0" baseline="0" dirty="0">
                <a:ln>
                  <a:noFill/>
                </a:ln>
                <a:solidFill>
                  <a:srgbClr val="1D2125"/>
                </a:solidFill>
                <a:effectLst/>
                <a:latin typeface="-apple-system"/>
              </a:rPr>
              <a:t>Fremdmaterial </a:t>
            </a:r>
            <a:r>
              <a:rPr kumimoji="0" lang="de-DE" altLang="de-DE" sz="1600" b="0" i="0" u="none" strike="noStrike" cap="none" normalizeH="0" baseline="0" dirty="0">
                <a:ln>
                  <a:noFill/>
                </a:ln>
                <a:solidFill>
                  <a:srgbClr val="1D2125"/>
                </a:solidFill>
                <a:effectLst/>
                <a:latin typeface="-apple-system"/>
              </a:rPr>
              <a:t>sind als solche kenntlich gemacht und unterliegen ihren ursprünglichen Nutzungsbedingungen.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de-DE" altLang="de-DE" sz="1600" dirty="0">
              <a:solidFill>
                <a:srgbClr val="1D2125"/>
              </a:solidFill>
              <a:latin typeface="-apple-system"/>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0" i="0" u="none" strike="noStrike" cap="none" normalizeH="0" baseline="0" dirty="0">
                <a:ln>
                  <a:noFill/>
                </a:ln>
                <a:solidFill>
                  <a:srgbClr val="1D2125"/>
                </a:solidFill>
                <a:effectLst/>
                <a:latin typeface="-apple-system"/>
              </a:rPr>
              <a:t>Die Piktogramme als auch Bilder sind freie Bilder, die im Rahmen </a:t>
            </a:r>
            <a:r>
              <a:rPr lang="de-DE" altLang="de-DE" sz="1600" dirty="0">
                <a:solidFill>
                  <a:srgbClr val="1D2125"/>
                </a:solidFill>
                <a:latin typeface="-apple-system"/>
              </a:rPr>
              <a:t>von Microsoft 356 Mitgliedschaft in </a:t>
            </a:r>
            <a:r>
              <a:rPr kumimoji="0" lang="de-DE" altLang="de-DE" sz="1600" b="0" i="0" u="none" strike="noStrike" cap="none" normalizeH="0" baseline="0" dirty="0">
                <a:ln>
                  <a:noFill/>
                </a:ln>
                <a:solidFill>
                  <a:srgbClr val="1D2125"/>
                </a:solidFill>
                <a:effectLst/>
                <a:latin typeface="-apple-system"/>
              </a:rPr>
              <a:t>Power Point verfügbar sind.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1600" dirty="0">
                <a:solidFill>
                  <a:srgbClr val="1D2125"/>
                </a:solidFill>
                <a:latin typeface="-apple-system"/>
              </a:rPr>
              <a:t>Die Roboter (mit und ohne Sprechblasen) wurden von Luise Wüstling gestaltet. Die Autorin ist bei Weiterverwendung anzugeben.</a:t>
            </a: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pic>
        <p:nvPicPr>
          <p:cNvPr id="1028" name="Picture 4" descr="Creative Commons Logo Png Vector Svg Free Download Vr - vrogue.co">
            <a:extLst>
              <a:ext uri="{FF2B5EF4-FFF2-40B4-BE49-F238E27FC236}">
                <a16:creationId xmlns:a16="http://schemas.microsoft.com/office/drawing/2014/main" id="{66830434-665B-6842-DCFC-9FD81684B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854" y="2739798"/>
            <a:ext cx="3923147" cy="137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72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24114AF-06C0-0A92-FE8E-2BF10921C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029" y="435124"/>
            <a:ext cx="6045942" cy="5987752"/>
          </a:xfrm>
          <a:prstGeom prst="rect">
            <a:avLst/>
          </a:prstGeom>
        </p:spPr>
      </p:pic>
      <p:sp>
        <p:nvSpPr>
          <p:cNvPr id="2" name="Textfeld 1">
            <a:extLst>
              <a:ext uri="{FF2B5EF4-FFF2-40B4-BE49-F238E27FC236}">
                <a16:creationId xmlns:a16="http://schemas.microsoft.com/office/drawing/2014/main" id="{2801CD5B-40E9-1AD5-07A5-4E129E512DAA}"/>
              </a:ext>
            </a:extLst>
          </p:cNvPr>
          <p:cNvSpPr txBox="1"/>
          <p:nvPr/>
        </p:nvSpPr>
        <p:spPr>
          <a:xfrm>
            <a:off x="5355220" y="6422876"/>
            <a:ext cx="1858201" cy="246221"/>
          </a:xfrm>
          <a:prstGeom prst="rect">
            <a:avLst/>
          </a:prstGeom>
          <a:noFill/>
        </p:spPr>
        <p:txBody>
          <a:bodyPr wrap="none" rtlCol="0">
            <a:spAutoFit/>
          </a:bodyPr>
          <a:lstStyle/>
          <a:p>
            <a:r>
              <a:rPr lang="de-DE" sz="1000" dirty="0"/>
              <a:t>CC BY SA 4.0 Luise Wüstling</a:t>
            </a:r>
          </a:p>
        </p:txBody>
      </p:sp>
      <p:sp>
        <p:nvSpPr>
          <p:cNvPr id="3" name="Ellipse 2">
            <a:extLst>
              <a:ext uri="{FF2B5EF4-FFF2-40B4-BE49-F238E27FC236}">
                <a16:creationId xmlns:a16="http://schemas.microsoft.com/office/drawing/2014/main" id="{76E16D3D-8570-A582-A0E9-87E9A9D07787}"/>
              </a:ext>
            </a:extLst>
          </p:cNvPr>
          <p:cNvSpPr/>
          <p:nvPr/>
        </p:nvSpPr>
        <p:spPr>
          <a:xfrm>
            <a:off x="6096000" y="5093934"/>
            <a:ext cx="1493134" cy="1075373"/>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dirty="0">
                <a:solidFill>
                  <a:schemeClr val="tx1"/>
                </a:solidFill>
              </a:rPr>
              <a:t>Sprach-</a:t>
            </a:r>
            <a:r>
              <a:rPr lang="de-DE" dirty="0" err="1">
                <a:solidFill>
                  <a:schemeClr val="tx1"/>
                </a:solidFill>
              </a:rPr>
              <a:t>Verarbei</a:t>
            </a:r>
            <a:r>
              <a:rPr lang="de-DE" dirty="0">
                <a:solidFill>
                  <a:schemeClr val="tx1"/>
                </a:solidFill>
              </a:rPr>
              <a:t>-</a:t>
            </a:r>
            <a:r>
              <a:rPr lang="de-DE" dirty="0" err="1">
                <a:solidFill>
                  <a:schemeClr val="tx1"/>
                </a:solidFill>
              </a:rPr>
              <a:t>tung</a:t>
            </a:r>
            <a:endParaRPr lang="de-DE"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49554-2EAC-35F2-95D9-46B951720306}"/>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D5F7DDA9-5AE7-1986-1D29-A66E755C27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2571" y="2171780"/>
            <a:ext cx="3671306" cy="3169925"/>
          </a:xfrm>
          <a:prstGeom prst="rect">
            <a:avLst/>
          </a:prstGeom>
        </p:spPr>
      </p:pic>
      <p:sp>
        <p:nvSpPr>
          <p:cNvPr id="5" name="Textfeld 4">
            <a:extLst>
              <a:ext uri="{FF2B5EF4-FFF2-40B4-BE49-F238E27FC236}">
                <a16:creationId xmlns:a16="http://schemas.microsoft.com/office/drawing/2014/main" id="{5D59A096-8AF8-C98B-33FC-1174723D8B37}"/>
              </a:ext>
            </a:extLst>
          </p:cNvPr>
          <p:cNvSpPr txBox="1"/>
          <p:nvPr/>
        </p:nvSpPr>
        <p:spPr>
          <a:xfrm>
            <a:off x="3202039" y="1628971"/>
            <a:ext cx="42822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Was ist KI?</a:t>
            </a:r>
            <a:endParaRPr lang="de-DE" dirty="0"/>
          </a:p>
        </p:txBody>
      </p:sp>
      <p:sp>
        <p:nvSpPr>
          <p:cNvPr id="6" name="Textfeld 5">
            <a:extLst>
              <a:ext uri="{FF2B5EF4-FFF2-40B4-BE49-F238E27FC236}">
                <a16:creationId xmlns:a16="http://schemas.microsoft.com/office/drawing/2014/main" id="{69C82E64-4B15-1A98-EF2C-74AEE9B684A4}"/>
              </a:ext>
            </a:extLst>
          </p:cNvPr>
          <p:cNvSpPr txBox="1"/>
          <p:nvPr/>
        </p:nvSpPr>
        <p:spPr>
          <a:xfrm>
            <a:off x="7484274" y="2090636"/>
            <a:ext cx="4103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b="1" dirty="0">
                <a:cs typeface="Arial"/>
              </a:rPr>
              <a:t>Wie funktionieren Sprachmodelle?</a:t>
            </a:r>
            <a:endParaRPr lang="de-DE" b="1" dirty="0"/>
          </a:p>
        </p:txBody>
      </p:sp>
      <p:sp>
        <p:nvSpPr>
          <p:cNvPr id="7" name="Textfeld 6">
            <a:extLst>
              <a:ext uri="{FF2B5EF4-FFF2-40B4-BE49-F238E27FC236}">
                <a16:creationId xmlns:a16="http://schemas.microsoft.com/office/drawing/2014/main" id="{1F29A929-709D-5B30-9809-50CC42BD56FD}"/>
              </a:ext>
            </a:extLst>
          </p:cNvPr>
          <p:cNvSpPr txBox="1"/>
          <p:nvPr/>
        </p:nvSpPr>
        <p:spPr>
          <a:xfrm>
            <a:off x="7484274" y="4077100"/>
            <a:ext cx="37547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Kreativer </a:t>
            </a:r>
            <a:r>
              <a:rPr lang="de-DE" sz="2400" dirty="0" err="1">
                <a:cs typeface="Arial"/>
              </a:rPr>
              <a:t>ChatBot</a:t>
            </a:r>
            <a:r>
              <a:rPr lang="de-DE" sz="2400" dirty="0">
                <a:cs typeface="Arial"/>
              </a:rPr>
              <a:t>?</a:t>
            </a:r>
            <a:endParaRPr lang="de-DE" sz="2400" dirty="0"/>
          </a:p>
        </p:txBody>
      </p:sp>
    </p:spTree>
    <p:extLst>
      <p:ext uri="{BB962C8B-B14F-4D97-AF65-F5344CB8AC3E}">
        <p14:creationId xmlns:p14="http://schemas.microsoft.com/office/powerpoint/2010/main" val="245669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E2940790-F0E9-B460-D96E-33304BC678AB}"/>
              </a:ext>
            </a:extLst>
          </p:cNvPr>
          <p:cNvSpPr/>
          <p:nvPr/>
        </p:nvSpPr>
        <p:spPr>
          <a:xfrm>
            <a:off x="4174435" y="1556349"/>
            <a:ext cx="7567305" cy="5242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Beantworte kurz die Frage, was ein </a:t>
            </a:r>
            <a:r>
              <a:rPr lang="de-DE" sz="2400" dirty="0" err="1">
                <a:solidFill>
                  <a:schemeClr val="tx1"/>
                </a:solidFill>
              </a:rPr>
              <a:t>ChatBot</a:t>
            </a:r>
            <a:r>
              <a:rPr lang="de-DE" sz="2400" dirty="0">
                <a:solidFill>
                  <a:schemeClr val="tx1"/>
                </a:solidFill>
              </a:rPr>
              <a:t> ist?</a:t>
            </a:r>
          </a:p>
        </p:txBody>
      </p:sp>
      <p:sp>
        <p:nvSpPr>
          <p:cNvPr id="5" name="Rechteck: abgerundete Ecken 4">
            <a:extLst>
              <a:ext uri="{FF2B5EF4-FFF2-40B4-BE49-F238E27FC236}">
                <a16:creationId xmlns:a16="http://schemas.microsoft.com/office/drawing/2014/main" id="{D4569B95-8D49-D58B-D176-4DF9E6B6DEC5}"/>
              </a:ext>
            </a:extLst>
          </p:cNvPr>
          <p:cNvSpPr/>
          <p:nvPr/>
        </p:nvSpPr>
        <p:spPr>
          <a:xfrm>
            <a:off x="757021" y="2372139"/>
            <a:ext cx="10238928" cy="1895061"/>
          </a:xfrm>
          <a:prstGeom prst="roundRect">
            <a:avLst>
              <a:gd name="adj" fmla="val 53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800" dirty="0">
                <a:solidFill>
                  <a:schemeClr val="tx1"/>
                </a:solidFill>
              </a:rPr>
              <a:t>Ein </a:t>
            </a:r>
            <a:r>
              <a:rPr lang="de-DE" sz="2800" b="1" dirty="0">
                <a:solidFill>
                  <a:schemeClr val="tx1"/>
                </a:solidFill>
              </a:rPr>
              <a:t>Chatbot</a:t>
            </a:r>
            <a:r>
              <a:rPr lang="de-DE" sz="2800" dirty="0">
                <a:solidFill>
                  <a:schemeClr val="tx1"/>
                </a:solidFill>
              </a:rPr>
              <a:t> ist ein Computerprogramm, das mit Menschen in Alltagssprache schreiben oder sprechen kann. Es antwortet automatisch auf Fragen und hilft bei Aufgaben – so, als würde man mit einem echten Menschen chatten.</a:t>
            </a:r>
          </a:p>
        </p:txBody>
      </p:sp>
      <p:sp>
        <p:nvSpPr>
          <p:cNvPr id="6" name="Textfeld 5">
            <a:extLst>
              <a:ext uri="{FF2B5EF4-FFF2-40B4-BE49-F238E27FC236}">
                <a16:creationId xmlns:a16="http://schemas.microsoft.com/office/drawing/2014/main" id="{B46744D5-4143-F476-0200-1C86D36589B9}"/>
              </a:ext>
            </a:extLst>
          </p:cNvPr>
          <p:cNvSpPr txBox="1"/>
          <p:nvPr/>
        </p:nvSpPr>
        <p:spPr>
          <a:xfrm>
            <a:off x="757021" y="6204609"/>
            <a:ext cx="7791417" cy="369332"/>
          </a:xfrm>
          <a:prstGeom prst="rect">
            <a:avLst/>
          </a:prstGeom>
          <a:noFill/>
        </p:spPr>
        <p:txBody>
          <a:bodyPr wrap="square">
            <a:spAutoFit/>
          </a:bodyPr>
          <a:lstStyle/>
          <a:p>
            <a:r>
              <a:rPr lang="de-DE" kern="150" dirty="0" err="1">
                <a:latin typeface="Liberation Serif"/>
                <a:ea typeface="NSimSun" panose="02010609030101010101" pitchFamily="49" charset="-122"/>
                <a:cs typeface="Arial" panose="020B0604020202020204" pitchFamily="34" charset="0"/>
              </a:rPr>
              <a:t>ChatGPT</a:t>
            </a:r>
            <a:r>
              <a:rPr lang="de-DE" kern="150" dirty="0">
                <a:latin typeface="Liberation Serif"/>
                <a:ea typeface="NSimSun" panose="02010609030101010101" pitchFamily="49" charset="-122"/>
                <a:cs typeface="Arial" panose="020B0604020202020204" pitchFamily="34" charset="0"/>
              </a:rPr>
              <a:t> 4o, 29.05.2025</a:t>
            </a:r>
            <a:endParaRPr lang="de-DE" sz="18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85414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CFEA0EA-67BB-4C74-7D97-658A594806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119" y="1104000"/>
            <a:ext cx="5324354" cy="5335485"/>
          </a:xfrm>
          <a:prstGeom prst="rect">
            <a:avLst/>
          </a:prstGeom>
        </p:spPr>
      </p:pic>
      <p:sp>
        <p:nvSpPr>
          <p:cNvPr id="5" name="Textfeld 4">
            <a:extLst>
              <a:ext uri="{FF2B5EF4-FFF2-40B4-BE49-F238E27FC236}">
                <a16:creationId xmlns:a16="http://schemas.microsoft.com/office/drawing/2014/main" id="{16260353-9D5F-92E9-A4CF-DE9E692E6A3B}"/>
              </a:ext>
            </a:extLst>
          </p:cNvPr>
          <p:cNvSpPr txBox="1"/>
          <p:nvPr/>
        </p:nvSpPr>
        <p:spPr>
          <a:xfrm>
            <a:off x="5124691" y="1508236"/>
            <a:ext cx="3070185" cy="1200329"/>
          </a:xfrm>
          <a:prstGeom prst="rect">
            <a:avLst/>
          </a:prstGeom>
          <a:noFill/>
        </p:spPr>
        <p:txBody>
          <a:bodyPr wrap="square">
            <a:spAutoFit/>
          </a:bodyPr>
          <a:lstStyle/>
          <a:p>
            <a:pPr algn="ctr"/>
            <a:r>
              <a:rPr lang="de-DE" sz="3600" dirty="0"/>
              <a:t>Was kann </a:t>
            </a:r>
            <a:r>
              <a:rPr lang="de-DE" sz="3600" dirty="0" err="1"/>
              <a:t>ChatGPT</a:t>
            </a:r>
            <a:r>
              <a:rPr lang="de-DE" sz="3600" dirty="0"/>
              <a:t>?</a:t>
            </a:r>
          </a:p>
        </p:txBody>
      </p:sp>
      <p:sp>
        <p:nvSpPr>
          <p:cNvPr id="2" name="Textfeld 1">
            <a:extLst>
              <a:ext uri="{FF2B5EF4-FFF2-40B4-BE49-F238E27FC236}">
                <a16:creationId xmlns:a16="http://schemas.microsoft.com/office/drawing/2014/main" id="{90EA9F0A-4746-EF83-67F5-700686DCC7D9}"/>
              </a:ext>
            </a:extLst>
          </p:cNvPr>
          <p:cNvSpPr txBox="1"/>
          <p:nvPr/>
        </p:nvSpPr>
        <p:spPr>
          <a:xfrm>
            <a:off x="3524672" y="6439485"/>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52519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02F3D-F524-3553-E8A4-3C9209F3B077}"/>
            </a:ext>
          </a:extLst>
        </p:cNvPr>
        <p:cNvGrpSpPr/>
        <p:nvPr/>
      </p:nvGrpSpPr>
      <p:grpSpPr>
        <a:xfrm>
          <a:off x="0" y="0"/>
          <a:ext cx="0" cy="0"/>
          <a:chOff x="0" y="0"/>
          <a:chExt cx="0" cy="0"/>
        </a:xfrm>
      </p:grpSpPr>
      <p:pic>
        <p:nvPicPr>
          <p:cNvPr id="5" name="Inhaltsplatzhalter 6">
            <a:extLst>
              <a:ext uri="{FF2B5EF4-FFF2-40B4-BE49-F238E27FC236}">
                <a16:creationId xmlns:a16="http://schemas.microsoft.com/office/drawing/2014/main" id="{B4BF016C-ABB6-179C-A559-23107A48F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017" y="1221493"/>
            <a:ext cx="5803966" cy="4415014"/>
          </a:xfrm>
          <a:prstGeom prst="rect">
            <a:avLst/>
          </a:prstGeom>
        </p:spPr>
      </p:pic>
      <p:sp>
        <p:nvSpPr>
          <p:cNvPr id="6" name="Textfeld 5">
            <a:extLst>
              <a:ext uri="{FF2B5EF4-FFF2-40B4-BE49-F238E27FC236}">
                <a16:creationId xmlns:a16="http://schemas.microsoft.com/office/drawing/2014/main" id="{193FF65D-CBC0-8B77-59CE-94D54C777BCB}"/>
              </a:ext>
            </a:extLst>
          </p:cNvPr>
          <p:cNvSpPr txBox="1"/>
          <p:nvPr/>
        </p:nvSpPr>
        <p:spPr>
          <a:xfrm>
            <a:off x="3421652" y="1490008"/>
            <a:ext cx="3210351" cy="1938992"/>
          </a:xfrm>
          <a:prstGeom prst="rect">
            <a:avLst/>
          </a:prstGeom>
          <a:noFill/>
        </p:spPr>
        <p:txBody>
          <a:bodyPr wrap="square">
            <a:spAutoFit/>
          </a:bodyPr>
          <a:lstStyle/>
          <a:p>
            <a:r>
              <a:rPr lang="de-DE" sz="4000" dirty="0"/>
              <a:t>Wie macht </a:t>
            </a:r>
            <a:r>
              <a:rPr lang="de-DE" sz="4000" dirty="0" err="1"/>
              <a:t>ChatGPT</a:t>
            </a:r>
            <a:r>
              <a:rPr lang="de-DE" sz="4000" dirty="0"/>
              <a:t> das?</a:t>
            </a:r>
          </a:p>
        </p:txBody>
      </p:sp>
      <p:sp>
        <p:nvSpPr>
          <p:cNvPr id="2" name="Textfeld 1">
            <a:extLst>
              <a:ext uri="{FF2B5EF4-FFF2-40B4-BE49-F238E27FC236}">
                <a16:creationId xmlns:a16="http://schemas.microsoft.com/office/drawing/2014/main" id="{7C79F9F8-C6D7-6CC7-8B71-9D0C5D6C5072}"/>
              </a:ext>
            </a:extLst>
          </p:cNvPr>
          <p:cNvSpPr txBox="1"/>
          <p:nvPr/>
        </p:nvSpPr>
        <p:spPr>
          <a:xfrm>
            <a:off x="7139782" y="5636507"/>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1865150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2684DB05-5F26-9314-B09F-AFC1F04CC6AD}"/>
              </a:ext>
            </a:extLst>
          </p:cNvPr>
          <p:cNvPicPr>
            <a:picLocks noChangeAspect="1"/>
          </p:cNvPicPr>
          <p:nvPr/>
        </p:nvPicPr>
        <p:blipFill>
          <a:blip r:embed="rId3"/>
          <a:stretch>
            <a:fillRect/>
          </a:stretch>
        </p:blipFill>
        <p:spPr>
          <a:xfrm>
            <a:off x="5353416" y="2957427"/>
            <a:ext cx="1485168" cy="943146"/>
          </a:xfrm>
          <a:prstGeom prst="rect">
            <a:avLst/>
          </a:prstGeom>
        </p:spPr>
      </p:pic>
      <p:pic>
        <p:nvPicPr>
          <p:cNvPr id="19" name="Grafik 18" descr="Internet Silhouette">
            <a:extLst>
              <a:ext uri="{FF2B5EF4-FFF2-40B4-BE49-F238E27FC236}">
                <a16:creationId xmlns:a16="http://schemas.microsoft.com/office/drawing/2014/main" id="{C5573E16-6D00-ABB0-360A-61DE141CB4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258" y="1996867"/>
            <a:ext cx="914400" cy="914400"/>
          </a:xfrm>
          <a:prstGeom prst="rect">
            <a:avLst/>
          </a:prstGeom>
        </p:spPr>
      </p:pic>
      <p:pic>
        <p:nvPicPr>
          <p:cNvPr id="21" name="Grafik 20" descr="Bücher Silhouette">
            <a:extLst>
              <a:ext uri="{FF2B5EF4-FFF2-40B4-BE49-F238E27FC236}">
                <a16:creationId xmlns:a16="http://schemas.microsoft.com/office/drawing/2014/main" id="{A7A9A1F4-F415-3DF5-E673-B3CBB2E323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3610" y="2373754"/>
            <a:ext cx="914400" cy="914400"/>
          </a:xfrm>
          <a:prstGeom prst="rect">
            <a:avLst/>
          </a:prstGeom>
        </p:spPr>
      </p:pic>
      <p:pic>
        <p:nvPicPr>
          <p:cNvPr id="23" name="Grafik 22" descr="Dokument Silhouette">
            <a:extLst>
              <a:ext uri="{FF2B5EF4-FFF2-40B4-BE49-F238E27FC236}">
                <a16:creationId xmlns:a16="http://schemas.microsoft.com/office/drawing/2014/main" id="{B913C86C-2C3F-4A30-869E-F49EDE8ECD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8296" y="3021105"/>
            <a:ext cx="914400" cy="914400"/>
          </a:xfrm>
          <a:prstGeom prst="rect">
            <a:avLst/>
          </a:prstGeom>
        </p:spPr>
      </p:pic>
      <p:pic>
        <p:nvPicPr>
          <p:cNvPr id="25" name="Grafik 24" descr="Online-Netzwerk Silhouette">
            <a:extLst>
              <a:ext uri="{FF2B5EF4-FFF2-40B4-BE49-F238E27FC236}">
                <a16:creationId xmlns:a16="http://schemas.microsoft.com/office/drawing/2014/main" id="{61660324-75C2-68BD-C169-AF639A0A49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15345" y="3456213"/>
            <a:ext cx="914400" cy="914400"/>
          </a:xfrm>
          <a:prstGeom prst="rect">
            <a:avLst/>
          </a:prstGeom>
        </p:spPr>
      </p:pic>
      <p:pic>
        <p:nvPicPr>
          <p:cNvPr id="27" name="Grafik 26" descr="Blog Silhouette">
            <a:extLst>
              <a:ext uri="{FF2B5EF4-FFF2-40B4-BE49-F238E27FC236}">
                <a16:creationId xmlns:a16="http://schemas.microsoft.com/office/drawing/2014/main" id="{295F13EE-A91F-C1CF-BBDE-A3748338F5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2507" y="4066750"/>
            <a:ext cx="914400" cy="914400"/>
          </a:xfrm>
          <a:prstGeom prst="rect">
            <a:avLst/>
          </a:prstGeom>
        </p:spPr>
      </p:pic>
      <p:sp>
        <p:nvSpPr>
          <p:cNvPr id="28" name="Pfeil: nach rechts 27">
            <a:extLst>
              <a:ext uri="{FF2B5EF4-FFF2-40B4-BE49-F238E27FC236}">
                <a16:creationId xmlns:a16="http://schemas.microsoft.com/office/drawing/2014/main" id="{A7E44CB4-A0B9-1892-52B7-E25481F0068D}"/>
              </a:ext>
            </a:extLst>
          </p:cNvPr>
          <p:cNvSpPr/>
          <p:nvPr/>
        </p:nvSpPr>
        <p:spPr>
          <a:xfrm>
            <a:off x="3920659" y="3252883"/>
            <a:ext cx="766916" cy="3372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30">
            <a:extLst>
              <a:ext uri="{FF2B5EF4-FFF2-40B4-BE49-F238E27FC236}">
                <a16:creationId xmlns:a16="http://schemas.microsoft.com/office/drawing/2014/main" id="{EF416EB0-5D39-DEB3-4638-05A7136EC4A0}"/>
              </a:ext>
            </a:extLst>
          </p:cNvPr>
          <p:cNvSpPr/>
          <p:nvPr/>
        </p:nvSpPr>
        <p:spPr>
          <a:xfrm>
            <a:off x="7531164" y="3238462"/>
            <a:ext cx="766916" cy="3372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descr="Chat Silhouette">
            <a:extLst>
              <a:ext uri="{FF2B5EF4-FFF2-40B4-BE49-F238E27FC236}">
                <a16:creationId xmlns:a16="http://schemas.microsoft.com/office/drawing/2014/main" id="{FB00106C-70AA-0671-B3B5-6B6F924E87E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00346" y="2394172"/>
            <a:ext cx="2255132" cy="2255132"/>
          </a:xfrm>
          <a:prstGeom prst="rect">
            <a:avLst/>
          </a:prstGeom>
        </p:spPr>
      </p:pic>
      <p:pic>
        <p:nvPicPr>
          <p:cNvPr id="37" name="Grafik 36" descr="Monitor Silhouette">
            <a:extLst>
              <a:ext uri="{FF2B5EF4-FFF2-40B4-BE49-F238E27FC236}">
                <a16:creationId xmlns:a16="http://schemas.microsoft.com/office/drawing/2014/main" id="{3B7A919D-EF87-23F0-85FA-93CFA0908B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47292" y="2373754"/>
            <a:ext cx="2497416" cy="2497416"/>
          </a:xfrm>
          <a:prstGeom prst="rect">
            <a:avLst/>
          </a:prstGeom>
        </p:spPr>
      </p:pic>
      <p:sp>
        <p:nvSpPr>
          <p:cNvPr id="38" name="Textfeld 37">
            <a:extLst>
              <a:ext uri="{FF2B5EF4-FFF2-40B4-BE49-F238E27FC236}">
                <a16:creationId xmlns:a16="http://schemas.microsoft.com/office/drawing/2014/main" id="{19794FC3-00C3-479D-8498-8C723859EDB4}"/>
              </a:ext>
            </a:extLst>
          </p:cNvPr>
          <p:cNvSpPr txBox="1"/>
          <p:nvPr/>
        </p:nvSpPr>
        <p:spPr>
          <a:xfrm>
            <a:off x="1459574" y="1430962"/>
            <a:ext cx="2788071" cy="369332"/>
          </a:xfrm>
          <a:prstGeom prst="rect">
            <a:avLst/>
          </a:prstGeom>
          <a:noFill/>
        </p:spPr>
        <p:txBody>
          <a:bodyPr wrap="none" rtlCol="0">
            <a:spAutoFit/>
          </a:bodyPr>
          <a:lstStyle/>
          <a:p>
            <a:r>
              <a:rPr lang="de-DE" dirty="0"/>
              <a:t>Training mit vielen Texten</a:t>
            </a:r>
          </a:p>
        </p:txBody>
      </p:sp>
      <p:sp>
        <p:nvSpPr>
          <p:cNvPr id="39" name="Textfeld 38">
            <a:extLst>
              <a:ext uri="{FF2B5EF4-FFF2-40B4-BE49-F238E27FC236}">
                <a16:creationId xmlns:a16="http://schemas.microsoft.com/office/drawing/2014/main" id="{36CD46FB-3D6B-14DC-EC60-3529F1D8CE7D}"/>
              </a:ext>
            </a:extLst>
          </p:cNvPr>
          <p:cNvSpPr txBox="1"/>
          <p:nvPr/>
        </p:nvSpPr>
        <p:spPr>
          <a:xfrm>
            <a:off x="5033747" y="1430962"/>
            <a:ext cx="2497417" cy="646331"/>
          </a:xfrm>
          <a:prstGeom prst="rect">
            <a:avLst/>
          </a:prstGeom>
          <a:noFill/>
        </p:spPr>
        <p:txBody>
          <a:bodyPr wrap="square" rtlCol="0">
            <a:spAutoFit/>
          </a:bodyPr>
          <a:lstStyle/>
          <a:p>
            <a:r>
              <a:rPr lang="de-DE" dirty="0"/>
              <a:t>Berechnung der Wahrscheinlichkeiten</a:t>
            </a:r>
          </a:p>
        </p:txBody>
      </p:sp>
      <p:sp>
        <p:nvSpPr>
          <p:cNvPr id="40" name="Textfeld 39">
            <a:extLst>
              <a:ext uri="{FF2B5EF4-FFF2-40B4-BE49-F238E27FC236}">
                <a16:creationId xmlns:a16="http://schemas.microsoft.com/office/drawing/2014/main" id="{245B8915-B671-6B5F-D36A-F4D9C727BB59}"/>
              </a:ext>
            </a:extLst>
          </p:cNvPr>
          <p:cNvSpPr txBox="1"/>
          <p:nvPr/>
        </p:nvSpPr>
        <p:spPr>
          <a:xfrm>
            <a:off x="8500346" y="1413180"/>
            <a:ext cx="2497417" cy="923330"/>
          </a:xfrm>
          <a:prstGeom prst="rect">
            <a:avLst/>
          </a:prstGeom>
          <a:noFill/>
        </p:spPr>
        <p:txBody>
          <a:bodyPr wrap="square" rtlCol="0">
            <a:spAutoFit/>
          </a:bodyPr>
          <a:lstStyle/>
          <a:p>
            <a:r>
              <a:rPr lang="de-DE" dirty="0"/>
              <a:t>Ausgabe: Wörter, die wahrscheinlich aufeinander folgen</a:t>
            </a:r>
          </a:p>
        </p:txBody>
      </p:sp>
    </p:spTree>
    <p:extLst>
      <p:ext uri="{BB962C8B-B14F-4D97-AF65-F5344CB8AC3E}">
        <p14:creationId xmlns:p14="http://schemas.microsoft.com/office/powerpoint/2010/main" val="253082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Reihe, Diagramm enthält.&#10;&#10;Automatisch generierte Beschreibung">
            <a:extLst>
              <a:ext uri="{FF2B5EF4-FFF2-40B4-BE49-F238E27FC236}">
                <a16:creationId xmlns:a16="http://schemas.microsoft.com/office/drawing/2014/main" id="{7D048AE0-7851-9DC2-3CDA-D331A0B86781}"/>
              </a:ext>
            </a:extLst>
          </p:cNvPr>
          <p:cNvPicPr>
            <a:picLocks noChangeAspect="1"/>
          </p:cNvPicPr>
          <p:nvPr/>
        </p:nvPicPr>
        <p:blipFill>
          <a:blip r:embed="rId2">
            <a:extLst>
              <a:ext uri="{28A0092B-C50C-407E-A947-70E740481C1C}">
                <a14:useLocalDpi xmlns:a14="http://schemas.microsoft.com/office/drawing/2010/main" val="0"/>
              </a:ext>
            </a:extLst>
          </a:blip>
          <a:srcRect l="-2943" t="66" r="2592" b="-66"/>
          <a:stretch>
            <a:fillRect/>
          </a:stretch>
        </p:blipFill>
        <p:spPr>
          <a:xfrm>
            <a:off x="3768237" y="1081738"/>
            <a:ext cx="3166224" cy="4870231"/>
          </a:xfrm>
          <a:prstGeom prst="rect">
            <a:avLst/>
          </a:prstGeom>
        </p:spPr>
      </p:pic>
      <p:sp>
        <p:nvSpPr>
          <p:cNvPr id="6" name="Textfeld 5">
            <a:extLst>
              <a:ext uri="{FF2B5EF4-FFF2-40B4-BE49-F238E27FC236}">
                <a16:creationId xmlns:a16="http://schemas.microsoft.com/office/drawing/2014/main" id="{34756B55-6B7B-211F-E64D-7CCF1027A230}"/>
              </a:ext>
            </a:extLst>
          </p:cNvPr>
          <p:cNvSpPr txBox="1"/>
          <p:nvPr/>
        </p:nvSpPr>
        <p:spPr>
          <a:xfrm>
            <a:off x="565152" y="4224759"/>
            <a:ext cx="2864887" cy="1200329"/>
          </a:xfrm>
          <a:prstGeom prst="rect">
            <a:avLst/>
          </a:prstGeom>
          <a:noFill/>
        </p:spPr>
        <p:txBody>
          <a:bodyPr wrap="none" rtlCol="0">
            <a:spAutoFit/>
          </a:bodyPr>
          <a:lstStyle/>
          <a:p>
            <a:r>
              <a:rPr lang="de-DE" dirty="0"/>
              <a:t>Am Strand sonnen sich …</a:t>
            </a:r>
          </a:p>
          <a:p>
            <a:r>
              <a:rPr lang="de-DE" dirty="0"/>
              <a:t>… </a:t>
            </a:r>
            <a:r>
              <a:rPr lang="de-DE" dirty="0">
                <a:solidFill>
                  <a:srgbClr val="124A8C"/>
                </a:solidFill>
              </a:rPr>
              <a:t>Menschen</a:t>
            </a:r>
            <a:r>
              <a:rPr lang="de-DE" dirty="0"/>
              <a:t>!</a:t>
            </a:r>
          </a:p>
          <a:p>
            <a:endParaRPr lang="de-DE" dirty="0"/>
          </a:p>
          <a:p>
            <a:r>
              <a:rPr lang="de-DE" b="1" dirty="0">
                <a:solidFill>
                  <a:srgbClr val="00B050"/>
                </a:solidFill>
              </a:rPr>
              <a:t>wahrscheinlich</a:t>
            </a:r>
          </a:p>
        </p:txBody>
      </p:sp>
      <p:sp>
        <p:nvSpPr>
          <p:cNvPr id="7" name="Textfeld 6">
            <a:extLst>
              <a:ext uri="{FF2B5EF4-FFF2-40B4-BE49-F238E27FC236}">
                <a16:creationId xmlns:a16="http://schemas.microsoft.com/office/drawing/2014/main" id="{FDB5B47C-EC37-65B0-566D-1E56E6C9B302}"/>
              </a:ext>
            </a:extLst>
          </p:cNvPr>
          <p:cNvSpPr txBox="1"/>
          <p:nvPr/>
        </p:nvSpPr>
        <p:spPr>
          <a:xfrm>
            <a:off x="565152" y="1817772"/>
            <a:ext cx="2864887" cy="1200329"/>
          </a:xfrm>
          <a:prstGeom prst="rect">
            <a:avLst/>
          </a:prstGeom>
          <a:noFill/>
        </p:spPr>
        <p:txBody>
          <a:bodyPr wrap="none" rtlCol="0">
            <a:spAutoFit/>
          </a:bodyPr>
          <a:lstStyle/>
          <a:p>
            <a:r>
              <a:rPr lang="de-DE" dirty="0"/>
              <a:t>Am Strand sonnen sich …</a:t>
            </a:r>
          </a:p>
          <a:p>
            <a:r>
              <a:rPr lang="de-DE" dirty="0"/>
              <a:t>… </a:t>
            </a:r>
            <a:r>
              <a:rPr lang="de-DE" dirty="0">
                <a:solidFill>
                  <a:srgbClr val="2281BE"/>
                </a:solidFill>
              </a:rPr>
              <a:t>Dinosaurier</a:t>
            </a:r>
            <a:r>
              <a:rPr lang="de-DE" dirty="0"/>
              <a:t>! </a:t>
            </a:r>
          </a:p>
          <a:p>
            <a:endParaRPr lang="de-DE" dirty="0"/>
          </a:p>
          <a:p>
            <a:r>
              <a:rPr lang="de-DE" b="1" dirty="0">
                <a:solidFill>
                  <a:schemeClr val="tx2"/>
                </a:solidFill>
              </a:rPr>
              <a:t>unwahrscheinlich</a:t>
            </a:r>
          </a:p>
        </p:txBody>
      </p:sp>
      <p:pic>
        <p:nvPicPr>
          <p:cNvPr id="3" name="Grafik 2" descr="Ein Bild, das Zeichnung, Entwurf, Clipart, Darstellung enthält.&#10;&#10;Automatisch generierte Beschreibung">
            <a:extLst>
              <a:ext uri="{FF2B5EF4-FFF2-40B4-BE49-F238E27FC236}">
                <a16:creationId xmlns:a16="http://schemas.microsoft.com/office/drawing/2014/main" id="{8429AD30-5BD1-585D-7812-F4A63DE64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267" y="1817772"/>
            <a:ext cx="4930308" cy="3606503"/>
          </a:xfrm>
          <a:prstGeom prst="rect">
            <a:avLst/>
          </a:prstGeom>
        </p:spPr>
      </p:pic>
      <p:sp>
        <p:nvSpPr>
          <p:cNvPr id="2" name="Textfeld 1">
            <a:extLst>
              <a:ext uri="{FF2B5EF4-FFF2-40B4-BE49-F238E27FC236}">
                <a16:creationId xmlns:a16="http://schemas.microsoft.com/office/drawing/2014/main" id="{1F252496-CD08-6636-4B66-F42217B2AB6F}"/>
              </a:ext>
            </a:extLst>
          </p:cNvPr>
          <p:cNvSpPr txBox="1"/>
          <p:nvPr/>
        </p:nvSpPr>
        <p:spPr>
          <a:xfrm>
            <a:off x="8131177" y="5705743"/>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97775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Fernstudium Sprache Silhouette">
            <a:extLst>
              <a:ext uri="{FF2B5EF4-FFF2-40B4-BE49-F238E27FC236}">
                <a16:creationId xmlns:a16="http://schemas.microsoft.com/office/drawing/2014/main" id="{09C8F47A-D09A-6CD6-DAD2-9E443400BD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3341" y="1437163"/>
            <a:ext cx="1813687" cy="1813687"/>
          </a:xfrm>
          <a:prstGeom prst="rect">
            <a:avLst/>
          </a:prstGeom>
        </p:spPr>
      </p:pic>
      <p:pic>
        <p:nvPicPr>
          <p:cNvPr id="9" name="Grafik 8" descr="Rechte und linke Gehirnhälfte Silhouette">
            <a:extLst>
              <a:ext uri="{FF2B5EF4-FFF2-40B4-BE49-F238E27FC236}">
                <a16:creationId xmlns:a16="http://schemas.microsoft.com/office/drawing/2014/main" id="{FF5B490C-A624-FF03-6247-858340F31A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1046" y="1521643"/>
            <a:ext cx="1642147" cy="1642147"/>
          </a:xfrm>
          <a:prstGeom prst="rect">
            <a:avLst/>
          </a:prstGeom>
        </p:spPr>
      </p:pic>
      <p:pic>
        <p:nvPicPr>
          <p:cNvPr id="11" name="Grafik 10" descr="Zeichensprache Silhouette">
            <a:extLst>
              <a:ext uri="{FF2B5EF4-FFF2-40B4-BE49-F238E27FC236}">
                <a16:creationId xmlns:a16="http://schemas.microsoft.com/office/drawing/2014/main" id="{8F10AA8B-3E9A-FAA3-1ACA-C90D9F7453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527" y="3421800"/>
            <a:ext cx="2767830" cy="2767830"/>
          </a:xfrm>
          <a:prstGeom prst="rect">
            <a:avLst/>
          </a:prstGeom>
        </p:spPr>
      </p:pic>
      <p:pic>
        <p:nvPicPr>
          <p:cNvPr id="13" name="Grafik 12" descr="Uhr Silhouette">
            <a:extLst>
              <a:ext uri="{FF2B5EF4-FFF2-40B4-BE49-F238E27FC236}">
                <a16:creationId xmlns:a16="http://schemas.microsoft.com/office/drawing/2014/main" id="{3171AC40-1E7E-4C64-E15C-C40FC1224B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49471" y="2727319"/>
            <a:ext cx="1879405" cy="1879405"/>
          </a:xfrm>
          <a:prstGeom prst="rect">
            <a:avLst/>
          </a:prstGeom>
        </p:spPr>
      </p:pic>
      <p:sp>
        <p:nvSpPr>
          <p:cNvPr id="14" name="Textfeld 13">
            <a:extLst>
              <a:ext uri="{FF2B5EF4-FFF2-40B4-BE49-F238E27FC236}">
                <a16:creationId xmlns:a16="http://schemas.microsoft.com/office/drawing/2014/main" id="{954C92FD-D763-2D87-CBF5-0E0993FDC4FE}"/>
              </a:ext>
            </a:extLst>
          </p:cNvPr>
          <p:cNvSpPr txBox="1"/>
          <p:nvPr/>
        </p:nvSpPr>
        <p:spPr>
          <a:xfrm>
            <a:off x="765985" y="2905780"/>
            <a:ext cx="2024913" cy="523220"/>
          </a:xfrm>
          <a:prstGeom prst="rect">
            <a:avLst/>
          </a:prstGeom>
          <a:noFill/>
        </p:spPr>
        <p:txBody>
          <a:bodyPr wrap="none" rtlCol="0">
            <a:spAutoFit/>
          </a:bodyPr>
          <a:lstStyle/>
          <a:p>
            <a:r>
              <a:rPr lang="de-DE" sz="2800" dirty="0"/>
              <a:t>Übersetzen</a:t>
            </a:r>
          </a:p>
        </p:txBody>
      </p:sp>
      <p:sp>
        <p:nvSpPr>
          <p:cNvPr id="15" name="Textfeld 14">
            <a:extLst>
              <a:ext uri="{FF2B5EF4-FFF2-40B4-BE49-F238E27FC236}">
                <a16:creationId xmlns:a16="http://schemas.microsoft.com/office/drawing/2014/main" id="{6DA415E7-2113-D089-1583-573891B1EACC}"/>
              </a:ext>
            </a:extLst>
          </p:cNvPr>
          <p:cNvSpPr txBox="1"/>
          <p:nvPr/>
        </p:nvSpPr>
        <p:spPr>
          <a:xfrm>
            <a:off x="2990253" y="570116"/>
            <a:ext cx="3931408" cy="954107"/>
          </a:xfrm>
          <a:prstGeom prst="rect">
            <a:avLst/>
          </a:prstGeom>
          <a:noFill/>
        </p:spPr>
        <p:txBody>
          <a:bodyPr wrap="square" rtlCol="0">
            <a:spAutoFit/>
          </a:bodyPr>
          <a:lstStyle/>
          <a:p>
            <a:r>
              <a:rPr lang="de-DE" sz="2800" dirty="0"/>
              <a:t>Erklären, um beim Lernen zu helfen</a:t>
            </a:r>
          </a:p>
        </p:txBody>
      </p:sp>
      <p:sp>
        <p:nvSpPr>
          <p:cNvPr id="16" name="Textfeld 15">
            <a:extLst>
              <a:ext uri="{FF2B5EF4-FFF2-40B4-BE49-F238E27FC236}">
                <a16:creationId xmlns:a16="http://schemas.microsoft.com/office/drawing/2014/main" id="{9FF7DBBE-3EF4-DEAD-1090-76FC9E8ABFE0}"/>
              </a:ext>
            </a:extLst>
          </p:cNvPr>
          <p:cNvSpPr txBox="1"/>
          <p:nvPr/>
        </p:nvSpPr>
        <p:spPr>
          <a:xfrm>
            <a:off x="8336267" y="2078664"/>
            <a:ext cx="2505814" cy="523220"/>
          </a:xfrm>
          <a:prstGeom prst="rect">
            <a:avLst/>
          </a:prstGeom>
          <a:noFill/>
        </p:spPr>
        <p:txBody>
          <a:bodyPr wrap="none" rtlCol="0">
            <a:spAutoFit/>
          </a:bodyPr>
          <a:lstStyle/>
          <a:p>
            <a:r>
              <a:rPr lang="de-DE" sz="2800" dirty="0"/>
              <a:t>24/7 verfügbar</a:t>
            </a:r>
          </a:p>
        </p:txBody>
      </p:sp>
      <p:pic>
        <p:nvPicPr>
          <p:cNvPr id="18" name="Grafik 17" descr="Schreibmaschine Silhouette">
            <a:extLst>
              <a:ext uri="{FF2B5EF4-FFF2-40B4-BE49-F238E27FC236}">
                <a16:creationId xmlns:a16="http://schemas.microsoft.com/office/drawing/2014/main" id="{86701044-1043-BC7E-5D87-EE4EBCC678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84625" y="3782070"/>
            <a:ext cx="2505814" cy="2505814"/>
          </a:xfrm>
          <a:prstGeom prst="rect">
            <a:avLst/>
          </a:prstGeom>
        </p:spPr>
      </p:pic>
      <p:sp>
        <p:nvSpPr>
          <p:cNvPr id="19" name="Textfeld 18">
            <a:extLst>
              <a:ext uri="{FF2B5EF4-FFF2-40B4-BE49-F238E27FC236}">
                <a16:creationId xmlns:a16="http://schemas.microsoft.com/office/drawing/2014/main" id="{5AB11586-2BF4-BCE4-A926-1BEE8FCBBB83}"/>
              </a:ext>
            </a:extLst>
          </p:cNvPr>
          <p:cNvSpPr txBox="1"/>
          <p:nvPr/>
        </p:nvSpPr>
        <p:spPr>
          <a:xfrm>
            <a:off x="6627028" y="5213419"/>
            <a:ext cx="3931408" cy="954107"/>
          </a:xfrm>
          <a:prstGeom prst="rect">
            <a:avLst/>
          </a:prstGeom>
          <a:noFill/>
        </p:spPr>
        <p:txBody>
          <a:bodyPr wrap="square" rtlCol="0">
            <a:spAutoFit/>
          </a:bodyPr>
          <a:lstStyle/>
          <a:p>
            <a:r>
              <a:rPr lang="de-DE" sz="2800" dirty="0"/>
              <a:t>Unterstützung beim Schreiben</a:t>
            </a:r>
          </a:p>
        </p:txBody>
      </p:sp>
    </p:spTree>
    <p:extLst>
      <p:ext uri="{BB962C8B-B14F-4D97-AF65-F5344CB8AC3E}">
        <p14:creationId xmlns:p14="http://schemas.microsoft.com/office/powerpoint/2010/main" val="189303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0386F-4BC1-0A5B-BEA5-4DAB5B6FCF3D}"/>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BF0534EC-EB89-7D09-D232-B28A2730A5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2571" y="2171780"/>
            <a:ext cx="3671306" cy="3169925"/>
          </a:xfrm>
          <a:prstGeom prst="rect">
            <a:avLst/>
          </a:prstGeom>
        </p:spPr>
      </p:pic>
      <p:sp>
        <p:nvSpPr>
          <p:cNvPr id="5" name="Textfeld 4">
            <a:extLst>
              <a:ext uri="{FF2B5EF4-FFF2-40B4-BE49-F238E27FC236}">
                <a16:creationId xmlns:a16="http://schemas.microsoft.com/office/drawing/2014/main" id="{4055D41A-A0B2-C5EF-70DF-082334E98247}"/>
              </a:ext>
            </a:extLst>
          </p:cNvPr>
          <p:cNvSpPr txBox="1"/>
          <p:nvPr/>
        </p:nvSpPr>
        <p:spPr>
          <a:xfrm>
            <a:off x="3202039" y="1628971"/>
            <a:ext cx="42822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Was ist KI?</a:t>
            </a:r>
            <a:endParaRPr lang="de-DE" dirty="0"/>
          </a:p>
        </p:txBody>
      </p:sp>
      <p:sp>
        <p:nvSpPr>
          <p:cNvPr id="6" name="Textfeld 5">
            <a:extLst>
              <a:ext uri="{FF2B5EF4-FFF2-40B4-BE49-F238E27FC236}">
                <a16:creationId xmlns:a16="http://schemas.microsoft.com/office/drawing/2014/main" id="{0C778DFE-E15A-25C1-2C8B-C4A28DBB3036}"/>
              </a:ext>
            </a:extLst>
          </p:cNvPr>
          <p:cNvSpPr txBox="1"/>
          <p:nvPr/>
        </p:nvSpPr>
        <p:spPr>
          <a:xfrm>
            <a:off x="7484274" y="2090636"/>
            <a:ext cx="4103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Wie funktionieren Sprachmodelle?</a:t>
            </a:r>
            <a:endParaRPr lang="de-DE" dirty="0"/>
          </a:p>
        </p:txBody>
      </p:sp>
      <p:sp>
        <p:nvSpPr>
          <p:cNvPr id="7" name="Textfeld 6">
            <a:extLst>
              <a:ext uri="{FF2B5EF4-FFF2-40B4-BE49-F238E27FC236}">
                <a16:creationId xmlns:a16="http://schemas.microsoft.com/office/drawing/2014/main" id="{AF56DE18-56EA-A95B-A46D-63D4851B9A60}"/>
              </a:ext>
            </a:extLst>
          </p:cNvPr>
          <p:cNvSpPr txBox="1"/>
          <p:nvPr/>
        </p:nvSpPr>
        <p:spPr>
          <a:xfrm>
            <a:off x="7484274" y="4077100"/>
            <a:ext cx="37547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b="1" dirty="0">
                <a:cs typeface="Arial"/>
              </a:rPr>
              <a:t>Kreativer </a:t>
            </a:r>
            <a:r>
              <a:rPr lang="de-DE" sz="2400" b="1" dirty="0" err="1">
                <a:cs typeface="Arial"/>
              </a:rPr>
              <a:t>ChatBot</a:t>
            </a:r>
            <a:r>
              <a:rPr lang="de-DE" sz="2400" b="1" dirty="0">
                <a:cs typeface="Arial"/>
              </a:rPr>
              <a:t>?</a:t>
            </a:r>
            <a:endParaRPr lang="de-DE" sz="2400" b="1" dirty="0"/>
          </a:p>
        </p:txBody>
      </p:sp>
    </p:spTree>
    <p:extLst>
      <p:ext uri="{BB962C8B-B14F-4D97-AF65-F5344CB8AC3E}">
        <p14:creationId xmlns:p14="http://schemas.microsoft.com/office/powerpoint/2010/main" val="2545136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56BBACB-64AB-59FB-CF72-9D2F071B9EE5}"/>
              </a:ext>
            </a:extLst>
          </p:cNvPr>
          <p:cNvSpPr>
            <a:spLocks noGrp="1"/>
          </p:cNvSpPr>
          <p:nvPr>
            <p:ph sz="quarter" idx="10"/>
          </p:nvPr>
        </p:nvSpPr>
        <p:spPr>
          <a:xfrm>
            <a:off x="757021" y="1104000"/>
            <a:ext cx="3616196" cy="849600"/>
          </a:xfrm>
        </p:spPr>
        <p:txBody>
          <a:bodyPr/>
          <a:lstStyle/>
          <a:p>
            <a:r>
              <a:rPr lang="de-DE" dirty="0"/>
              <a:t>Stochastische Texte von Theo Lutz, 1959</a:t>
            </a:r>
          </a:p>
        </p:txBody>
      </p:sp>
      <p:cxnSp>
        <p:nvCxnSpPr>
          <p:cNvPr id="40" name="Gerade Verbindung mit Pfeil 39">
            <a:extLst>
              <a:ext uri="{FF2B5EF4-FFF2-40B4-BE49-F238E27FC236}">
                <a16:creationId xmlns:a16="http://schemas.microsoft.com/office/drawing/2014/main" id="{18C8B853-BC17-69FE-C34C-A1007427DDDF}"/>
              </a:ext>
            </a:extLst>
          </p:cNvPr>
          <p:cNvCxnSpPr>
            <a:cxnSpLocks/>
          </p:cNvCxnSpPr>
          <p:nvPr/>
        </p:nvCxnSpPr>
        <p:spPr>
          <a:xfrm>
            <a:off x="5325595" y="2757008"/>
            <a:ext cx="79593" cy="73649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D708DD9-C4F2-FC30-A946-6D9B1828F1A1}"/>
              </a:ext>
            </a:extLst>
          </p:cNvPr>
          <p:cNvSpPr/>
          <p:nvPr/>
        </p:nvSpPr>
        <p:spPr>
          <a:xfrm>
            <a:off x="3338605" y="3556952"/>
            <a:ext cx="1587075" cy="316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42" name="Rechteck 41">
            <a:extLst>
              <a:ext uri="{FF2B5EF4-FFF2-40B4-BE49-F238E27FC236}">
                <a16:creationId xmlns:a16="http://schemas.microsoft.com/office/drawing/2014/main" id="{6AF8D46B-B38D-1266-0F16-36D22CCB49E5}"/>
              </a:ext>
            </a:extLst>
          </p:cNvPr>
          <p:cNvSpPr/>
          <p:nvPr/>
        </p:nvSpPr>
        <p:spPr>
          <a:xfrm>
            <a:off x="4949132" y="3545290"/>
            <a:ext cx="752926" cy="3163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43" name="Rechteck 42">
            <a:extLst>
              <a:ext uri="{FF2B5EF4-FFF2-40B4-BE49-F238E27FC236}">
                <a16:creationId xmlns:a16="http://schemas.microsoft.com/office/drawing/2014/main" id="{6795A4BB-86A6-DDC2-49B9-F20F47E8B2C3}"/>
              </a:ext>
            </a:extLst>
          </p:cNvPr>
          <p:cNvSpPr/>
          <p:nvPr/>
        </p:nvSpPr>
        <p:spPr>
          <a:xfrm>
            <a:off x="3338605" y="4210122"/>
            <a:ext cx="802072" cy="2556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44" name="Rechteck 43">
            <a:extLst>
              <a:ext uri="{FF2B5EF4-FFF2-40B4-BE49-F238E27FC236}">
                <a16:creationId xmlns:a16="http://schemas.microsoft.com/office/drawing/2014/main" id="{2FBF418F-6853-8EEE-79A2-E2A33A24F9B0}"/>
              </a:ext>
            </a:extLst>
          </p:cNvPr>
          <p:cNvSpPr/>
          <p:nvPr/>
        </p:nvSpPr>
        <p:spPr>
          <a:xfrm>
            <a:off x="7420709" y="3556951"/>
            <a:ext cx="644985" cy="3046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45" name="Rechteck 44">
            <a:extLst>
              <a:ext uri="{FF2B5EF4-FFF2-40B4-BE49-F238E27FC236}">
                <a16:creationId xmlns:a16="http://schemas.microsoft.com/office/drawing/2014/main" id="{C018B289-DF92-2B46-482C-B29EF3A6399A}"/>
              </a:ext>
            </a:extLst>
          </p:cNvPr>
          <p:cNvSpPr/>
          <p:nvPr/>
        </p:nvSpPr>
        <p:spPr>
          <a:xfrm>
            <a:off x="6835174" y="4218865"/>
            <a:ext cx="500482" cy="255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46" name="Rechteck 45">
            <a:extLst>
              <a:ext uri="{FF2B5EF4-FFF2-40B4-BE49-F238E27FC236}">
                <a16:creationId xmlns:a16="http://schemas.microsoft.com/office/drawing/2014/main" id="{A769DF79-D896-5BF0-55F6-E49563BA7301}"/>
              </a:ext>
            </a:extLst>
          </p:cNvPr>
          <p:cNvSpPr/>
          <p:nvPr/>
        </p:nvSpPr>
        <p:spPr>
          <a:xfrm>
            <a:off x="6816432" y="3556952"/>
            <a:ext cx="570933" cy="3046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47" name="Rechteck 46">
            <a:extLst>
              <a:ext uri="{FF2B5EF4-FFF2-40B4-BE49-F238E27FC236}">
                <a16:creationId xmlns:a16="http://schemas.microsoft.com/office/drawing/2014/main" id="{90FEF65F-6268-D52C-7AFD-16C30F6435F0}"/>
              </a:ext>
            </a:extLst>
          </p:cNvPr>
          <p:cNvSpPr/>
          <p:nvPr/>
        </p:nvSpPr>
        <p:spPr>
          <a:xfrm>
            <a:off x="6380909" y="4218865"/>
            <a:ext cx="454265" cy="2556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48" name="Rechteck 47">
            <a:extLst>
              <a:ext uri="{FF2B5EF4-FFF2-40B4-BE49-F238E27FC236}">
                <a16:creationId xmlns:a16="http://schemas.microsoft.com/office/drawing/2014/main" id="{1ECE5FEF-2A0B-0041-7EB1-3C0C5086BC81}"/>
              </a:ext>
            </a:extLst>
          </p:cNvPr>
          <p:cNvSpPr/>
          <p:nvPr/>
        </p:nvSpPr>
        <p:spPr>
          <a:xfrm>
            <a:off x="4157929" y="4210119"/>
            <a:ext cx="1009291" cy="255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49" name="Rechteck 48">
            <a:extLst>
              <a:ext uri="{FF2B5EF4-FFF2-40B4-BE49-F238E27FC236}">
                <a16:creationId xmlns:a16="http://schemas.microsoft.com/office/drawing/2014/main" id="{C5447984-E059-97F8-725D-0BF5D83B8A82}"/>
              </a:ext>
            </a:extLst>
          </p:cNvPr>
          <p:cNvSpPr/>
          <p:nvPr/>
        </p:nvSpPr>
        <p:spPr>
          <a:xfrm>
            <a:off x="5725509" y="3556952"/>
            <a:ext cx="381989" cy="3263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0" name="Rechteck 49">
            <a:extLst>
              <a:ext uri="{FF2B5EF4-FFF2-40B4-BE49-F238E27FC236}">
                <a16:creationId xmlns:a16="http://schemas.microsoft.com/office/drawing/2014/main" id="{40E0BF1A-CC4D-2D53-18F9-CEAF132C63D0}"/>
              </a:ext>
            </a:extLst>
          </p:cNvPr>
          <p:cNvSpPr/>
          <p:nvPr/>
        </p:nvSpPr>
        <p:spPr>
          <a:xfrm>
            <a:off x="5184472" y="4210122"/>
            <a:ext cx="370937" cy="2556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1" name="Rechteck 50">
            <a:extLst>
              <a:ext uri="{FF2B5EF4-FFF2-40B4-BE49-F238E27FC236}">
                <a16:creationId xmlns:a16="http://schemas.microsoft.com/office/drawing/2014/main" id="{054EE009-C724-55B5-8A47-89B588C94997}"/>
              </a:ext>
            </a:extLst>
          </p:cNvPr>
          <p:cNvSpPr/>
          <p:nvPr/>
        </p:nvSpPr>
        <p:spPr>
          <a:xfrm>
            <a:off x="8142655" y="3556951"/>
            <a:ext cx="390813" cy="3046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2" name="Rechteck 51">
            <a:extLst>
              <a:ext uri="{FF2B5EF4-FFF2-40B4-BE49-F238E27FC236}">
                <a16:creationId xmlns:a16="http://schemas.microsoft.com/office/drawing/2014/main" id="{FCAA68FA-AA04-DFF2-27E2-D4A7FDEE91E7}"/>
              </a:ext>
            </a:extLst>
          </p:cNvPr>
          <p:cNvSpPr/>
          <p:nvPr/>
        </p:nvSpPr>
        <p:spPr>
          <a:xfrm>
            <a:off x="7387835" y="4210119"/>
            <a:ext cx="419310" cy="2556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3" name="Rechteck 52">
            <a:extLst>
              <a:ext uri="{FF2B5EF4-FFF2-40B4-BE49-F238E27FC236}">
                <a16:creationId xmlns:a16="http://schemas.microsoft.com/office/drawing/2014/main" id="{FDAE5AD2-5547-D816-D697-C71477E8CB4A}"/>
              </a:ext>
            </a:extLst>
          </p:cNvPr>
          <p:cNvSpPr/>
          <p:nvPr/>
        </p:nvSpPr>
        <p:spPr>
          <a:xfrm>
            <a:off x="6154994" y="3545896"/>
            <a:ext cx="547727" cy="315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4" name="Rechteck 53">
            <a:extLst>
              <a:ext uri="{FF2B5EF4-FFF2-40B4-BE49-F238E27FC236}">
                <a16:creationId xmlns:a16="http://schemas.microsoft.com/office/drawing/2014/main" id="{ED2398CA-19E2-305D-494A-47323D3D35EB}"/>
              </a:ext>
            </a:extLst>
          </p:cNvPr>
          <p:cNvSpPr/>
          <p:nvPr/>
        </p:nvSpPr>
        <p:spPr>
          <a:xfrm>
            <a:off x="8569183" y="3554315"/>
            <a:ext cx="805158" cy="3046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5" name="Rechteck 54">
            <a:extLst>
              <a:ext uri="{FF2B5EF4-FFF2-40B4-BE49-F238E27FC236}">
                <a16:creationId xmlns:a16="http://schemas.microsoft.com/office/drawing/2014/main" id="{C927CEFB-2741-BC8E-4904-369D7CC28A6C}"/>
              </a:ext>
            </a:extLst>
          </p:cNvPr>
          <p:cNvSpPr/>
          <p:nvPr/>
        </p:nvSpPr>
        <p:spPr>
          <a:xfrm>
            <a:off x="5609433" y="4210113"/>
            <a:ext cx="639023" cy="2556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6" name="Rechteck 55">
            <a:extLst>
              <a:ext uri="{FF2B5EF4-FFF2-40B4-BE49-F238E27FC236}">
                <a16:creationId xmlns:a16="http://schemas.microsoft.com/office/drawing/2014/main" id="{377B1718-15DA-99A0-3ECD-400F383096F3}"/>
              </a:ext>
            </a:extLst>
          </p:cNvPr>
          <p:cNvSpPr/>
          <p:nvPr/>
        </p:nvSpPr>
        <p:spPr>
          <a:xfrm>
            <a:off x="7844951" y="4210119"/>
            <a:ext cx="890472" cy="255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7" name="Textfeld 17">
            <a:extLst>
              <a:ext uri="{FF2B5EF4-FFF2-40B4-BE49-F238E27FC236}">
                <a16:creationId xmlns:a16="http://schemas.microsoft.com/office/drawing/2014/main" id="{9EF92913-8E46-C64C-1D6A-70385E549D09}"/>
              </a:ext>
            </a:extLst>
          </p:cNvPr>
          <p:cNvSpPr txBox="1"/>
          <p:nvPr/>
        </p:nvSpPr>
        <p:spPr>
          <a:xfrm>
            <a:off x="3263825" y="3515048"/>
            <a:ext cx="6596166" cy="193899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t>NICHT JEDER BLICK IST NAH. KEIN DORF IST SPAET.</a:t>
            </a:r>
            <a:b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br>
            <a: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t>EIN SCHLOSS IST FREI UND JEDER BAUER IST FERN.</a:t>
            </a:r>
            <a:b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br>
            <a: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t>JEDER FREMDE IST FERN. EIN TAG IST SPAET.</a:t>
            </a:r>
            <a:b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br>
            <a: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t>JEDES HAUS IST DUNKEL. EIN AUGE IST TIEF.</a:t>
            </a:r>
            <a:b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br>
            <a: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t>NICHT JEDES SCHLOSS IST ALT. JEDER TAG IST ALT.</a:t>
            </a:r>
            <a:b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br>
            <a:r>
              <a:rPr lang="de-DE"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de-DE" sz="20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60" name="Rechteck 59">
            <a:extLst>
              <a:ext uri="{FF2B5EF4-FFF2-40B4-BE49-F238E27FC236}">
                <a16:creationId xmlns:a16="http://schemas.microsoft.com/office/drawing/2014/main" id="{BE9FF591-E858-F673-B173-B7A25F10F4C9}"/>
              </a:ext>
            </a:extLst>
          </p:cNvPr>
          <p:cNvSpPr/>
          <p:nvPr/>
        </p:nvSpPr>
        <p:spPr>
          <a:xfrm>
            <a:off x="6216546" y="2915043"/>
            <a:ext cx="358203" cy="2620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61" name="Rechteck 60">
            <a:extLst>
              <a:ext uri="{FF2B5EF4-FFF2-40B4-BE49-F238E27FC236}">
                <a16:creationId xmlns:a16="http://schemas.microsoft.com/office/drawing/2014/main" id="{E76080F8-4D47-0CD0-DD92-755AC23ECE74}"/>
              </a:ext>
            </a:extLst>
          </p:cNvPr>
          <p:cNvSpPr/>
          <p:nvPr/>
        </p:nvSpPr>
        <p:spPr>
          <a:xfrm>
            <a:off x="7361487" y="2196469"/>
            <a:ext cx="881019" cy="262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62" name="Textfeld 22">
            <a:extLst>
              <a:ext uri="{FF2B5EF4-FFF2-40B4-BE49-F238E27FC236}">
                <a16:creationId xmlns:a16="http://schemas.microsoft.com/office/drawing/2014/main" id="{975DB1E2-6D6B-217B-75CE-BCF4A4B49E3F}"/>
              </a:ext>
            </a:extLst>
          </p:cNvPr>
          <p:cNvSpPr txBox="1"/>
          <p:nvPr/>
        </p:nvSpPr>
        <p:spPr>
          <a:xfrm>
            <a:off x="1556230" y="3053617"/>
            <a:ext cx="1913904"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highlight>
                  <a:srgbClr val="FF0000"/>
                </a:highlight>
              </a:rPr>
              <a:t>Mengenangabe</a:t>
            </a:r>
          </a:p>
        </p:txBody>
      </p:sp>
      <p:sp>
        <p:nvSpPr>
          <p:cNvPr id="63" name="Textfeld 23">
            <a:extLst>
              <a:ext uri="{FF2B5EF4-FFF2-40B4-BE49-F238E27FC236}">
                <a16:creationId xmlns:a16="http://schemas.microsoft.com/office/drawing/2014/main" id="{5C961AFB-9CF6-B10A-8A14-A20F00648123}"/>
              </a:ext>
            </a:extLst>
          </p:cNvPr>
          <p:cNvSpPr txBox="1"/>
          <p:nvPr/>
        </p:nvSpPr>
        <p:spPr>
          <a:xfrm>
            <a:off x="4576983" y="2353728"/>
            <a:ext cx="1497224" cy="369332"/>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highlight>
                  <a:srgbClr val="FFFF00"/>
                </a:highlight>
              </a:rPr>
              <a:t>Substantive</a:t>
            </a:r>
          </a:p>
        </p:txBody>
      </p:sp>
      <p:sp>
        <p:nvSpPr>
          <p:cNvPr id="64" name="Textfeld 24">
            <a:extLst>
              <a:ext uri="{FF2B5EF4-FFF2-40B4-BE49-F238E27FC236}">
                <a16:creationId xmlns:a16="http://schemas.microsoft.com/office/drawing/2014/main" id="{79A1C439-5C45-E38F-2111-23B4545445ED}"/>
              </a:ext>
            </a:extLst>
          </p:cNvPr>
          <p:cNvSpPr txBox="1"/>
          <p:nvPr/>
        </p:nvSpPr>
        <p:spPr>
          <a:xfrm>
            <a:off x="6169033" y="2873817"/>
            <a:ext cx="439009"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ist</a:t>
            </a:r>
          </a:p>
        </p:txBody>
      </p:sp>
      <p:cxnSp>
        <p:nvCxnSpPr>
          <p:cNvPr id="65" name="Gerade Verbindung mit Pfeil 64">
            <a:extLst>
              <a:ext uri="{FF2B5EF4-FFF2-40B4-BE49-F238E27FC236}">
                <a16:creationId xmlns:a16="http://schemas.microsoft.com/office/drawing/2014/main" id="{B3A67AB9-E207-5249-4663-3F8252A3E9C9}"/>
              </a:ext>
            </a:extLst>
          </p:cNvPr>
          <p:cNvCxnSpPr>
            <a:cxnSpLocks/>
          </p:cNvCxnSpPr>
          <p:nvPr/>
        </p:nvCxnSpPr>
        <p:spPr>
          <a:xfrm>
            <a:off x="3263825" y="3266871"/>
            <a:ext cx="439009" cy="144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AC97AA8-60FA-54C9-1EBA-6B89F29D8372}"/>
              </a:ext>
            </a:extLst>
          </p:cNvPr>
          <p:cNvCxnSpPr>
            <a:cxnSpLocks/>
            <a:stCxn id="64" idx="2"/>
          </p:cNvCxnSpPr>
          <p:nvPr/>
        </p:nvCxnSpPr>
        <p:spPr>
          <a:xfrm flipH="1">
            <a:off x="5916503" y="3243149"/>
            <a:ext cx="472035" cy="25035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5853AC0F-DF52-2FBA-61EE-7527BEB0ECE2}"/>
              </a:ext>
            </a:extLst>
          </p:cNvPr>
          <p:cNvCxnSpPr>
            <a:cxnSpLocks/>
          </p:cNvCxnSpPr>
          <p:nvPr/>
        </p:nvCxnSpPr>
        <p:spPr>
          <a:xfrm flipH="1">
            <a:off x="6428857" y="2577444"/>
            <a:ext cx="991852" cy="91605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8" name="Textfeld 25">
            <a:extLst>
              <a:ext uri="{FF2B5EF4-FFF2-40B4-BE49-F238E27FC236}">
                <a16:creationId xmlns:a16="http://schemas.microsoft.com/office/drawing/2014/main" id="{D0ABC63C-3568-1B84-5FF2-5BC7FB5A8CB6}"/>
              </a:ext>
            </a:extLst>
          </p:cNvPr>
          <p:cNvSpPr txBox="1"/>
          <p:nvPr/>
        </p:nvSpPr>
        <p:spPr>
          <a:xfrm>
            <a:off x="7290497" y="2134208"/>
            <a:ext cx="1242971" cy="369332"/>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Adjektiv</a:t>
            </a:r>
          </a:p>
        </p:txBody>
      </p:sp>
      <p:sp>
        <p:nvSpPr>
          <p:cNvPr id="79" name="Textfeld 78">
            <a:extLst>
              <a:ext uri="{FF2B5EF4-FFF2-40B4-BE49-F238E27FC236}">
                <a16:creationId xmlns:a16="http://schemas.microsoft.com/office/drawing/2014/main" id="{AF21F054-E583-8FFD-B258-004E0E20DEDB}"/>
              </a:ext>
            </a:extLst>
          </p:cNvPr>
          <p:cNvSpPr txBox="1"/>
          <p:nvPr/>
        </p:nvSpPr>
        <p:spPr>
          <a:xfrm>
            <a:off x="973597" y="5769586"/>
            <a:ext cx="8886394" cy="646331"/>
          </a:xfrm>
          <a:prstGeom prst="rect">
            <a:avLst/>
          </a:prstGeom>
          <a:noFill/>
        </p:spPr>
        <p:txBody>
          <a:bodyPr wrap="square">
            <a:spAutoFit/>
          </a:bodyPr>
          <a:lstStyle/>
          <a:p>
            <a:r>
              <a:rPr lang="de-DE" dirty="0"/>
              <a:t>Theo Lutz, Informatik-Professor aus Esslingen und Pionier der digitalen Poesie</a:t>
            </a:r>
          </a:p>
          <a:p>
            <a:r>
              <a:rPr lang="de-DE" dirty="0"/>
              <a:t>https://www.netzliteratur.net/zuse/z14.htm</a:t>
            </a:r>
          </a:p>
        </p:txBody>
      </p:sp>
    </p:spTree>
    <p:extLst>
      <p:ext uri="{BB962C8B-B14F-4D97-AF65-F5344CB8AC3E}">
        <p14:creationId xmlns:p14="http://schemas.microsoft.com/office/powerpoint/2010/main" val="25431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0" grpId="0" animBg="1"/>
      <p:bldP spid="61" grpId="0" animBg="1"/>
      <p:bldP spid="62" grpId="0"/>
      <p:bldP spid="63" grpId="0"/>
      <p:bldP spid="64"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84641" y="1995056"/>
            <a:ext cx="11424244" cy="1296800"/>
          </a:xfrm>
          <a:prstGeom prst="rect">
            <a:avLst/>
          </a:prstGeom>
          <a:solidFill>
            <a:srgbClr val="13103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p:cNvSpPr>
            <a:spLocks noChangeArrowheads="1"/>
          </p:cNvSpPr>
          <p:nvPr/>
        </p:nvSpPr>
        <p:spPr bwMode="auto">
          <a:xfrm>
            <a:off x="644840" y="2430417"/>
            <a:ext cx="110160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3200" b="1" dirty="0">
                <a:latin typeface="Arial"/>
                <a:cs typeface="Arial"/>
              </a:rPr>
              <a:t>Poetischer Algorithmus – Ist </a:t>
            </a:r>
            <a:r>
              <a:rPr lang="de-DE" altLang="de-DE" sz="3200" b="1">
                <a:latin typeface="Arial"/>
                <a:cs typeface="Arial"/>
              </a:rPr>
              <a:t>KI kreativ?</a:t>
            </a:r>
            <a:endParaRPr lang="de-DE" altLang="de-DE" sz="3200" b="1" dirty="0">
              <a:latin typeface="Arial"/>
              <a:cs typeface="Arial"/>
            </a:endParaRPr>
          </a:p>
        </p:txBody>
      </p:sp>
    </p:spTree>
    <p:extLst>
      <p:ext uri="{BB962C8B-B14F-4D97-AF65-F5344CB8AC3E}">
        <p14:creationId xmlns:p14="http://schemas.microsoft.com/office/powerpoint/2010/main" val="263592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41666C9-0AF1-E6DC-DA09-9D2FC86DE2DF}"/>
              </a:ext>
            </a:extLst>
          </p:cNvPr>
          <p:cNvSpPr>
            <a:spLocks noGrp="1"/>
          </p:cNvSpPr>
          <p:nvPr>
            <p:ph sz="quarter" idx="10"/>
          </p:nvPr>
        </p:nvSpPr>
        <p:spPr/>
        <p:txBody>
          <a:bodyPr/>
          <a:lstStyle/>
          <a:p>
            <a:r>
              <a:rPr lang="de-DE" dirty="0"/>
              <a:t>Bot </a:t>
            </a:r>
            <a:r>
              <a:rPr lang="de-DE" dirty="0" err="1"/>
              <a:t>or</a:t>
            </a:r>
            <a:r>
              <a:rPr lang="de-DE" dirty="0"/>
              <a:t> not?</a:t>
            </a:r>
          </a:p>
        </p:txBody>
      </p:sp>
      <p:pic>
        <p:nvPicPr>
          <p:cNvPr id="5" name="Grafik 4" descr="Dokument Silhouette">
            <a:hlinkClick r:id="rId2"/>
            <a:extLst>
              <a:ext uri="{FF2B5EF4-FFF2-40B4-BE49-F238E27FC236}">
                <a16:creationId xmlns:a16="http://schemas.microsoft.com/office/drawing/2014/main" id="{9F469539-0A67-1B0C-2F78-AB684DA261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4758" y="1953600"/>
            <a:ext cx="3455504" cy="3455504"/>
          </a:xfrm>
          <a:prstGeom prst="rect">
            <a:avLst/>
          </a:prstGeom>
        </p:spPr>
      </p:pic>
      <p:sp>
        <p:nvSpPr>
          <p:cNvPr id="7" name="Textfeld 6">
            <a:extLst>
              <a:ext uri="{FF2B5EF4-FFF2-40B4-BE49-F238E27FC236}">
                <a16:creationId xmlns:a16="http://schemas.microsoft.com/office/drawing/2014/main" id="{489FB1FC-8269-5BA7-E18A-6A4C04B4D428}"/>
              </a:ext>
            </a:extLst>
          </p:cNvPr>
          <p:cNvSpPr txBox="1"/>
          <p:nvPr/>
        </p:nvSpPr>
        <p:spPr>
          <a:xfrm>
            <a:off x="2286980" y="5948612"/>
            <a:ext cx="7991061" cy="646331"/>
          </a:xfrm>
          <a:prstGeom prst="rect">
            <a:avLst/>
          </a:prstGeom>
          <a:noFill/>
        </p:spPr>
        <p:txBody>
          <a:bodyPr wrap="square">
            <a:spAutoFit/>
          </a:bodyPr>
          <a:lstStyle/>
          <a:p>
            <a:r>
              <a:rPr lang="de-DE" sz="1800" dirty="0">
                <a:solidFill>
                  <a:srgbClr val="595959"/>
                </a:solidFill>
                <a:latin typeface="Roboto"/>
                <a:ea typeface="Roboto"/>
                <a:cs typeface="Roboto"/>
              </a:rPr>
              <a:t>Poetin: Pauline Füg, in Koop. mit </a:t>
            </a:r>
            <a:r>
              <a:rPr lang="de-DE" sz="1800" dirty="0" err="1">
                <a:solidFill>
                  <a:srgbClr val="595959"/>
                </a:solidFill>
                <a:latin typeface="Roboto"/>
                <a:ea typeface="Roboto"/>
                <a:cs typeface="Roboto"/>
              </a:rPr>
              <a:t>Benediktinushof</a:t>
            </a:r>
            <a:r>
              <a:rPr lang="de-DE" sz="1800" dirty="0">
                <a:solidFill>
                  <a:srgbClr val="595959"/>
                </a:solidFill>
                <a:latin typeface="Roboto"/>
                <a:ea typeface="Roboto"/>
                <a:cs typeface="Roboto"/>
              </a:rPr>
              <a:t>-Holzkirchen, 13.11.2020.</a:t>
            </a:r>
          </a:p>
          <a:p>
            <a:r>
              <a:rPr lang="de-DE" sz="1800" dirty="0">
                <a:solidFill>
                  <a:srgbClr val="595959"/>
                </a:solidFill>
                <a:latin typeface="Roboto"/>
                <a:ea typeface="Roboto"/>
                <a:cs typeface="Roboto"/>
                <a:hlinkClick r:id="rId2"/>
              </a:rPr>
              <a:t>https://www.youtube.com/watch?v=MPUB6tCupJE</a:t>
            </a:r>
            <a:endParaRPr lang="de-DE" dirty="0"/>
          </a:p>
        </p:txBody>
      </p:sp>
      <p:sp>
        <p:nvSpPr>
          <p:cNvPr id="9" name="Textfeld 8">
            <a:extLst>
              <a:ext uri="{FF2B5EF4-FFF2-40B4-BE49-F238E27FC236}">
                <a16:creationId xmlns:a16="http://schemas.microsoft.com/office/drawing/2014/main" id="{878D0689-19CC-0F4E-AD63-7EC4871C6D0D}"/>
              </a:ext>
            </a:extLst>
          </p:cNvPr>
          <p:cNvSpPr txBox="1"/>
          <p:nvPr/>
        </p:nvSpPr>
        <p:spPr>
          <a:xfrm>
            <a:off x="5698747" y="5169013"/>
            <a:ext cx="1086366" cy="369332"/>
          </a:xfrm>
          <a:prstGeom prst="rect">
            <a:avLst/>
          </a:prstGeom>
          <a:noFill/>
        </p:spPr>
        <p:txBody>
          <a:bodyPr wrap="square">
            <a:spAutoFit/>
          </a:bodyPr>
          <a:lstStyle/>
          <a:p>
            <a:r>
              <a:rPr lang="de-DE" dirty="0">
                <a:solidFill>
                  <a:srgbClr val="595959"/>
                </a:solidFill>
                <a:latin typeface="Roboto"/>
                <a:ea typeface="Roboto"/>
                <a:cs typeface="Roboto"/>
              </a:rPr>
              <a:t>Ab Min 4</a:t>
            </a:r>
            <a:endParaRPr lang="de-DE" dirty="0"/>
          </a:p>
        </p:txBody>
      </p:sp>
    </p:spTree>
    <p:extLst>
      <p:ext uri="{BB962C8B-B14F-4D97-AF65-F5344CB8AC3E}">
        <p14:creationId xmlns:p14="http://schemas.microsoft.com/office/powerpoint/2010/main" val="2447609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BD64051-DB8B-134A-2EE6-381089BCBEC1}"/>
              </a:ext>
            </a:extLst>
          </p:cNvPr>
          <p:cNvSpPr>
            <a:spLocks noGrp="1"/>
          </p:cNvSpPr>
          <p:nvPr>
            <p:ph sz="quarter" idx="10"/>
          </p:nvPr>
        </p:nvSpPr>
        <p:spPr/>
        <p:txBody>
          <a:bodyPr/>
          <a:lstStyle/>
          <a:p>
            <a:r>
              <a:rPr lang="de-DE" dirty="0"/>
              <a:t>Bot </a:t>
            </a:r>
            <a:r>
              <a:rPr lang="de-DE" dirty="0" err="1"/>
              <a:t>or</a:t>
            </a:r>
            <a:r>
              <a:rPr lang="de-DE" dirty="0"/>
              <a:t> not?</a:t>
            </a:r>
          </a:p>
        </p:txBody>
      </p:sp>
      <p:pic>
        <p:nvPicPr>
          <p:cNvPr id="4" name="Grafik 10">
            <a:extLst>
              <a:ext uri="{FF2B5EF4-FFF2-40B4-BE49-F238E27FC236}">
                <a16:creationId xmlns:a16="http://schemas.microsoft.com/office/drawing/2014/main" id="{27F8F81E-7C9D-D7D4-F971-06205CB23D8E}"/>
              </a:ext>
            </a:extLst>
          </p:cNvPr>
          <p:cNvPicPr>
            <a:picLocks noGrp="1" noChangeAspect="1"/>
          </p:cNvPicPr>
          <p:nvPr>
            <p:ph idx="1"/>
          </p:nvPr>
        </p:nvPicPr>
        <p:blipFill>
          <a:blip r:embed="rId3"/>
          <a:stretch>
            <a:fillRect/>
          </a:stretch>
        </p:blipFill>
        <p:spPr>
          <a:xfrm>
            <a:off x="3047881" y="378792"/>
            <a:ext cx="7171850" cy="6100416"/>
          </a:xfrm>
        </p:spPr>
      </p:pic>
      <p:pic>
        <p:nvPicPr>
          <p:cNvPr id="5" name="Grafik 10">
            <a:extLst>
              <a:ext uri="{FF2B5EF4-FFF2-40B4-BE49-F238E27FC236}">
                <a16:creationId xmlns:a16="http://schemas.microsoft.com/office/drawing/2014/main" id="{5956C32D-6724-B86D-7A76-5D3172CF1323}"/>
              </a:ext>
            </a:extLst>
          </p:cNvPr>
          <p:cNvPicPr>
            <a:picLocks noChangeAspect="1"/>
          </p:cNvPicPr>
          <p:nvPr/>
        </p:nvPicPr>
        <p:blipFill rotWithShape="1">
          <a:blip r:embed="rId3"/>
          <a:srcRect r="61627"/>
          <a:stretch/>
        </p:blipFill>
        <p:spPr>
          <a:xfrm>
            <a:off x="3631096" y="116679"/>
            <a:ext cx="2988528" cy="6624642"/>
          </a:xfrm>
          <a:prstGeom prst="rect">
            <a:avLst/>
          </a:prstGeom>
        </p:spPr>
      </p:pic>
      <p:pic>
        <p:nvPicPr>
          <p:cNvPr id="6" name="Grafik 10">
            <a:extLst>
              <a:ext uri="{FF2B5EF4-FFF2-40B4-BE49-F238E27FC236}">
                <a16:creationId xmlns:a16="http://schemas.microsoft.com/office/drawing/2014/main" id="{DD56ED3D-9888-3900-BF49-F836DBEDBD62}"/>
              </a:ext>
            </a:extLst>
          </p:cNvPr>
          <p:cNvPicPr>
            <a:picLocks noChangeAspect="1"/>
          </p:cNvPicPr>
          <p:nvPr/>
        </p:nvPicPr>
        <p:blipFill rotWithShape="1">
          <a:blip r:embed="rId3"/>
          <a:srcRect l="73702"/>
          <a:stretch/>
        </p:blipFill>
        <p:spPr>
          <a:xfrm>
            <a:off x="7209508" y="483976"/>
            <a:ext cx="1934611" cy="6257345"/>
          </a:xfrm>
          <a:prstGeom prst="rect">
            <a:avLst/>
          </a:prstGeom>
        </p:spPr>
      </p:pic>
    </p:spTree>
    <p:extLst>
      <p:ext uri="{BB962C8B-B14F-4D97-AF65-F5344CB8AC3E}">
        <p14:creationId xmlns:p14="http://schemas.microsoft.com/office/powerpoint/2010/main" val="809462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Grafiken, Clipart, Screenshot, Electric Blue (Farbe) enthält.&#10;&#10;Automatisch generierte Beschreibung">
            <a:extLst>
              <a:ext uri="{FF2B5EF4-FFF2-40B4-BE49-F238E27FC236}">
                <a16:creationId xmlns:a16="http://schemas.microsoft.com/office/drawing/2014/main" id="{CBCCC77B-E7DB-19B7-F956-5B033092B1A9}"/>
              </a:ext>
            </a:extLst>
          </p:cNvPr>
          <p:cNvPicPr>
            <a:picLocks noChangeAspect="1"/>
          </p:cNvPicPr>
          <p:nvPr/>
        </p:nvPicPr>
        <p:blipFill>
          <a:blip r:embed="rId2">
            <a:extLst>
              <a:ext uri="{28A0092B-C50C-407E-A947-70E740481C1C}">
                <a14:useLocalDpi xmlns:a14="http://schemas.microsoft.com/office/drawing/2010/main" val="0"/>
              </a:ext>
            </a:extLst>
          </a:blip>
          <a:srcRect r="3702"/>
          <a:stretch>
            <a:fillRect/>
          </a:stretch>
        </p:blipFill>
        <p:spPr>
          <a:xfrm>
            <a:off x="423858" y="1993327"/>
            <a:ext cx="5074504" cy="4679761"/>
          </a:xfrm>
          <a:prstGeom prst="rect">
            <a:avLst/>
          </a:prstGeom>
        </p:spPr>
      </p:pic>
      <p:sp>
        <p:nvSpPr>
          <p:cNvPr id="4" name="Textfeld 3">
            <a:extLst>
              <a:ext uri="{FF2B5EF4-FFF2-40B4-BE49-F238E27FC236}">
                <a16:creationId xmlns:a16="http://schemas.microsoft.com/office/drawing/2014/main" id="{0D6DC43E-F493-C4A0-B7BF-DE0266C32C40}"/>
              </a:ext>
            </a:extLst>
          </p:cNvPr>
          <p:cNvSpPr txBox="1"/>
          <p:nvPr/>
        </p:nvSpPr>
        <p:spPr>
          <a:xfrm>
            <a:off x="2478543" y="2332263"/>
            <a:ext cx="30105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ea typeface="+mn-lt"/>
                <a:cs typeface="+mn-lt"/>
              </a:rPr>
              <a:t>Schreibe ein Gedicht über den KI </a:t>
            </a:r>
            <a:r>
              <a:rPr lang="de-DE" sz="2000" err="1">
                <a:ea typeface="+mn-lt"/>
                <a:cs typeface="+mn-lt"/>
              </a:rPr>
              <a:t>Makerspace</a:t>
            </a:r>
            <a:r>
              <a:rPr lang="de-DE" sz="2000" dirty="0">
                <a:ea typeface="+mn-lt"/>
                <a:cs typeface="+mn-lt"/>
              </a:rPr>
              <a:t> in Tübingen.</a:t>
            </a:r>
            <a:endParaRPr lang="de-DE" sz="2000">
              <a:cs typeface="Arial"/>
            </a:endParaRPr>
          </a:p>
        </p:txBody>
      </p:sp>
      <p:pic>
        <p:nvPicPr>
          <p:cNvPr id="10" name="Grafik 9" descr="Papier Silhouette">
            <a:extLst>
              <a:ext uri="{FF2B5EF4-FFF2-40B4-BE49-F238E27FC236}">
                <a16:creationId xmlns:a16="http://schemas.microsoft.com/office/drawing/2014/main" id="{22CFC703-73A6-4591-9E8F-34D08DD9F5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0886" y="2"/>
            <a:ext cx="9557655" cy="7184567"/>
          </a:xfrm>
          <a:prstGeom prst="rect">
            <a:avLst/>
          </a:prstGeom>
        </p:spPr>
      </p:pic>
      <p:sp>
        <p:nvSpPr>
          <p:cNvPr id="11" name="Textfeld 10">
            <a:extLst>
              <a:ext uri="{FF2B5EF4-FFF2-40B4-BE49-F238E27FC236}">
                <a16:creationId xmlns:a16="http://schemas.microsoft.com/office/drawing/2014/main" id="{BAE89D95-DE14-4360-B043-1DC8A909BA96}"/>
              </a:ext>
            </a:extLst>
          </p:cNvPr>
          <p:cNvSpPr txBox="1"/>
          <p:nvPr/>
        </p:nvSpPr>
        <p:spPr>
          <a:xfrm>
            <a:off x="5932715" y="2492829"/>
            <a:ext cx="549728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ea typeface="+mn-lt"/>
                <a:cs typeface="+mn-lt"/>
              </a:rPr>
              <a:t>In Tübingens Gassen, da flackert ein Licht,</a:t>
            </a:r>
            <a:br>
              <a:rPr lang="de-DE" dirty="0">
                <a:ea typeface="+mn-lt"/>
                <a:cs typeface="+mn-lt"/>
              </a:rPr>
            </a:br>
            <a:r>
              <a:rPr lang="de-DE" dirty="0">
                <a:ea typeface="+mn-lt"/>
                <a:cs typeface="+mn-lt"/>
              </a:rPr>
              <a:t>wo Zukunft beginnt und die Grenze zerbricht.</a:t>
            </a:r>
            <a:br>
              <a:rPr lang="de-DE" dirty="0">
                <a:ea typeface="+mn-lt"/>
                <a:cs typeface="+mn-lt"/>
              </a:rPr>
            </a:br>
            <a:r>
              <a:rPr lang="de-DE" dirty="0">
                <a:ea typeface="+mn-lt"/>
                <a:cs typeface="+mn-lt"/>
              </a:rPr>
              <a:t>Ein Raum voll Ideen, aus Schaltkreis und Wort,</a:t>
            </a:r>
            <a:br>
              <a:rPr lang="de-DE" dirty="0">
                <a:ea typeface="+mn-lt"/>
                <a:cs typeface="+mn-lt"/>
              </a:rPr>
            </a:br>
            <a:r>
              <a:rPr lang="de-DE" dirty="0">
                <a:ea typeface="+mn-lt"/>
                <a:cs typeface="+mn-lt"/>
              </a:rPr>
              <a:t>der </a:t>
            </a:r>
            <a:r>
              <a:rPr lang="de-DE" dirty="0" err="1">
                <a:ea typeface="+mn-lt"/>
                <a:cs typeface="+mn-lt"/>
              </a:rPr>
              <a:t>Makerspace</a:t>
            </a:r>
            <a:r>
              <a:rPr lang="de-DE" dirty="0">
                <a:ea typeface="+mn-lt"/>
                <a:cs typeface="+mn-lt"/>
              </a:rPr>
              <a:t> ruft – und die Neugier geht fort.</a:t>
            </a:r>
            <a:endParaRPr lang="de-DE" dirty="0"/>
          </a:p>
          <a:p>
            <a:endParaRPr lang="de-DE" dirty="0">
              <a:ea typeface="+mn-lt"/>
              <a:cs typeface="+mn-lt"/>
            </a:endParaRPr>
          </a:p>
          <a:p>
            <a:r>
              <a:rPr lang="de-DE" dirty="0">
                <a:ea typeface="+mn-lt"/>
                <a:cs typeface="+mn-lt"/>
              </a:rPr>
              <a:t>Hier tanzen die Codes auf den Bildschirmen sacht,</a:t>
            </a:r>
            <a:br>
              <a:rPr lang="de-DE" dirty="0">
                <a:ea typeface="+mn-lt"/>
                <a:cs typeface="+mn-lt"/>
              </a:rPr>
            </a:br>
            <a:r>
              <a:rPr lang="de-DE" dirty="0">
                <a:ea typeface="+mn-lt"/>
                <a:cs typeface="+mn-lt"/>
              </a:rPr>
              <a:t>ein Algorithmus träumt, eine Drohne erwacht.</a:t>
            </a:r>
            <a:br>
              <a:rPr lang="de-DE" dirty="0">
                <a:ea typeface="+mn-lt"/>
                <a:cs typeface="+mn-lt"/>
              </a:rPr>
            </a:br>
            <a:r>
              <a:rPr lang="de-DE" dirty="0">
                <a:ea typeface="+mn-lt"/>
                <a:cs typeface="+mn-lt"/>
              </a:rPr>
              <a:t>Gedanken aus Pixel, aus Daten und Klang,</a:t>
            </a:r>
            <a:br>
              <a:rPr lang="de-DE" dirty="0">
                <a:ea typeface="+mn-lt"/>
                <a:cs typeface="+mn-lt"/>
              </a:rPr>
            </a:br>
            <a:r>
              <a:rPr lang="de-DE" dirty="0">
                <a:ea typeface="+mn-lt"/>
                <a:cs typeface="+mn-lt"/>
              </a:rPr>
              <a:t>ein Netzwerk aus Menschen – gemeinsam, nicht bang.</a:t>
            </a:r>
            <a:endParaRPr lang="de-DE">
              <a:cs typeface="Arial"/>
            </a:endParaRPr>
          </a:p>
          <a:p>
            <a:pPr algn="l"/>
            <a:endParaRPr lang="de-DE" dirty="0">
              <a:cs typeface="Arial"/>
            </a:endParaRPr>
          </a:p>
        </p:txBody>
      </p:sp>
    </p:spTree>
    <p:extLst>
      <p:ext uri="{BB962C8B-B14F-4D97-AF65-F5344CB8AC3E}">
        <p14:creationId xmlns:p14="http://schemas.microsoft.com/office/powerpoint/2010/main" val="53855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Grafiken, Clipart, Screenshot, Electric Blue (Farbe) enthält.&#10;&#10;Automatisch generierte Beschreibung">
            <a:extLst>
              <a:ext uri="{FF2B5EF4-FFF2-40B4-BE49-F238E27FC236}">
                <a16:creationId xmlns:a16="http://schemas.microsoft.com/office/drawing/2014/main" id="{3657BEAD-9EC1-76BA-A7A5-D36F6DD3A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61013" y="654384"/>
            <a:ext cx="6579930" cy="5877189"/>
          </a:xfrm>
          <a:prstGeom prst="rect">
            <a:avLst/>
          </a:prstGeom>
        </p:spPr>
      </p:pic>
      <p:sp>
        <p:nvSpPr>
          <p:cNvPr id="4" name="Textfeld 3">
            <a:extLst>
              <a:ext uri="{FF2B5EF4-FFF2-40B4-BE49-F238E27FC236}">
                <a16:creationId xmlns:a16="http://schemas.microsoft.com/office/drawing/2014/main" id="{0D79D4C3-E19D-A4A8-D0F5-47579B2A3B2C}"/>
              </a:ext>
            </a:extLst>
          </p:cNvPr>
          <p:cNvSpPr txBox="1"/>
          <p:nvPr/>
        </p:nvSpPr>
        <p:spPr>
          <a:xfrm>
            <a:off x="690114" y="6162241"/>
            <a:ext cx="5686813" cy="369332"/>
          </a:xfrm>
          <a:prstGeom prst="rect">
            <a:avLst/>
          </a:prstGeom>
          <a:noFill/>
        </p:spPr>
        <p:txBody>
          <a:bodyPr wrap="none" rtlCol="0">
            <a:spAutoFit/>
          </a:bodyPr>
          <a:lstStyle/>
          <a:p>
            <a:r>
              <a:rPr lang="de-DE" dirty="0" err="1"/>
              <a:t>ChatGPT</a:t>
            </a:r>
            <a:r>
              <a:rPr lang="de-DE" dirty="0"/>
              <a:t> 12.5.23 „</a:t>
            </a:r>
            <a:r>
              <a:rPr lang="de-DE" dirty="0">
                <a:ea typeface="+mn-lt"/>
                <a:cs typeface="+mn-lt"/>
              </a:rPr>
              <a:t>Schreib</a:t>
            </a:r>
            <a:r>
              <a:rPr lang="en-US" dirty="0">
                <a:ea typeface="+mn-lt"/>
                <a:cs typeface="+mn-lt"/>
              </a:rPr>
              <a:t> </a:t>
            </a:r>
            <a:r>
              <a:rPr lang="en-US" dirty="0" err="1">
                <a:ea typeface="+mn-lt"/>
                <a:cs typeface="+mn-lt"/>
              </a:rPr>
              <a:t>einen</a:t>
            </a:r>
            <a:r>
              <a:rPr lang="en-US" dirty="0">
                <a:ea typeface="+mn-lt"/>
                <a:cs typeface="+mn-lt"/>
              </a:rPr>
              <a:t> </a:t>
            </a:r>
            <a:r>
              <a:rPr lang="en-US" dirty="0" err="1">
                <a:ea typeface="+mn-lt"/>
                <a:cs typeface="+mn-lt"/>
              </a:rPr>
              <a:t>absurden</a:t>
            </a:r>
            <a:r>
              <a:rPr lang="en-US" dirty="0">
                <a:ea typeface="+mn-lt"/>
                <a:cs typeface="+mn-lt"/>
              </a:rPr>
              <a:t> Limerick”.</a:t>
            </a:r>
            <a:endParaRPr lang="en-US" dirty="0"/>
          </a:p>
        </p:txBody>
      </p:sp>
      <p:sp>
        <p:nvSpPr>
          <p:cNvPr id="3" name="Textplatzhalter 2">
            <a:extLst>
              <a:ext uri="{FF2B5EF4-FFF2-40B4-BE49-F238E27FC236}">
                <a16:creationId xmlns:a16="http://schemas.microsoft.com/office/drawing/2014/main" id="{FA4E2F4A-DF08-14FF-A390-D881C39E1A97}"/>
              </a:ext>
            </a:extLst>
          </p:cNvPr>
          <p:cNvSpPr>
            <a:spLocks noGrp="1"/>
          </p:cNvSpPr>
          <p:nvPr>
            <p:ph type="body" sz="quarter" idx="11"/>
          </p:nvPr>
        </p:nvSpPr>
        <p:spPr>
          <a:xfrm>
            <a:off x="5821658" y="1284112"/>
            <a:ext cx="3476269" cy="861774"/>
          </a:xfrm>
        </p:spPr>
        <p:txBody>
          <a:bodyPr wrap="square" lIns="0" tIns="0" rIns="0" bIns="0" anchor="t">
            <a:spAutoFit/>
          </a:bodyPr>
          <a:lstStyle/>
          <a:p>
            <a:pPr marL="0" indent="0">
              <a:spcAft>
                <a:spcPts val="0"/>
              </a:spcAft>
              <a:buNone/>
            </a:pPr>
            <a:r>
              <a:rPr lang="de-DE" sz="2800" dirty="0">
                <a:ea typeface="+mn-lt"/>
                <a:cs typeface="+mn-lt"/>
              </a:rPr>
              <a:t>Schreib</a:t>
            </a:r>
            <a:r>
              <a:rPr lang="en-US" sz="2800" dirty="0">
                <a:ea typeface="+mn-lt"/>
                <a:cs typeface="+mn-lt"/>
              </a:rPr>
              <a:t> </a:t>
            </a:r>
            <a:r>
              <a:rPr lang="en-US" sz="2800" err="1">
                <a:ea typeface="+mn-lt"/>
                <a:cs typeface="+mn-lt"/>
              </a:rPr>
              <a:t>einen</a:t>
            </a:r>
            <a:r>
              <a:rPr lang="en-US" sz="2800" dirty="0">
                <a:ea typeface="+mn-lt"/>
                <a:cs typeface="+mn-lt"/>
              </a:rPr>
              <a:t> </a:t>
            </a:r>
            <a:r>
              <a:rPr lang="en-US" sz="2800" err="1">
                <a:ea typeface="+mn-lt"/>
                <a:cs typeface="+mn-lt"/>
              </a:rPr>
              <a:t>absurden</a:t>
            </a:r>
            <a:r>
              <a:rPr lang="en-US" sz="2800" dirty="0">
                <a:ea typeface="+mn-lt"/>
                <a:cs typeface="+mn-lt"/>
              </a:rPr>
              <a:t> Limerick</a:t>
            </a:r>
            <a:endParaRPr lang="en-US" sz="2800" i="1">
              <a:cs typeface="Arial"/>
            </a:endParaRPr>
          </a:p>
        </p:txBody>
      </p:sp>
      <p:sp>
        <p:nvSpPr>
          <p:cNvPr id="7" name="Textfeld 6">
            <a:extLst>
              <a:ext uri="{FF2B5EF4-FFF2-40B4-BE49-F238E27FC236}">
                <a16:creationId xmlns:a16="http://schemas.microsoft.com/office/drawing/2014/main" id="{4C9BC7B3-94F9-32B7-7485-670DD7AA2802}"/>
              </a:ext>
            </a:extLst>
          </p:cNvPr>
          <p:cNvSpPr txBox="1"/>
          <p:nvPr/>
        </p:nvSpPr>
        <p:spPr>
          <a:xfrm>
            <a:off x="8842377" y="6611779"/>
            <a:ext cx="1858201" cy="246221"/>
          </a:xfrm>
          <a:prstGeom prst="rect">
            <a:avLst/>
          </a:prstGeom>
          <a:noFill/>
        </p:spPr>
        <p:txBody>
          <a:bodyPr wrap="none" rtlCol="0">
            <a:spAutoFit/>
          </a:bodyPr>
          <a:lstStyle/>
          <a:p>
            <a:r>
              <a:rPr lang="de-DE" sz="1000" dirty="0"/>
              <a:t>CC BY SA 4.0 Luise Wüstling</a:t>
            </a:r>
          </a:p>
        </p:txBody>
      </p:sp>
      <p:pic>
        <p:nvPicPr>
          <p:cNvPr id="2" name="Grafik 1" descr="Monitor Silhouette">
            <a:extLst>
              <a:ext uri="{FF2B5EF4-FFF2-40B4-BE49-F238E27FC236}">
                <a16:creationId xmlns:a16="http://schemas.microsoft.com/office/drawing/2014/main" id="{A74A5AC5-860C-5C55-AF5C-CAB43B4DDC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574" y="2307909"/>
            <a:ext cx="4810384" cy="3813033"/>
          </a:xfrm>
          <a:prstGeom prst="rect">
            <a:avLst/>
          </a:prstGeom>
        </p:spPr>
      </p:pic>
      <p:sp>
        <p:nvSpPr>
          <p:cNvPr id="5" name="Textfeld 4">
            <a:extLst>
              <a:ext uri="{FF2B5EF4-FFF2-40B4-BE49-F238E27FC236}">
                <a16:creationId xmlns:a16="http://schemas.microsoft.com/office/drawing/2014/main" id="{971A760A-3DA1-059B-FC86-6B2FE685AB70}"/>
              </a:ext>
            </a:extLst>
          </p:cNvPr>
          <p:cNvSpPr txBox="1"/>
          <p:nvPr/>
        </p:nvSpPr>
        <p:spPr>
          <a:xfrm>
            <a:off x="1142862" y="3250419"/>
            <a:ext cx="4212770" cy="1928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016"/>
              </a:lnSpc>
            </a:pPr>
            <a:r>
              <a:rPr lang="en-US" dirty="0"/>
              <a:t>Ein Elefant, </a:t>
            </a:r>
            <a:r>
              <a:rPr lang="en-US" err="1"/>
              <a:t>groß</a:t>
            </a:r>
            <a:r>
              <a:rPr lang="en-US" dirty="0"/>
              <a:t> und </a:t>
            </a:r>
            <a:r>
              <a:rPr lang="en-US" err="1"/>
              <a:t>nett</a:t>
            </a:r>
            <a:r>
              <a:rPr lang="en-US" dirty="0"/>
              <a:t>, ​</a:t>
            </a:r>
            <a:endParaRPr lang="en-US" dirty="0">
              <a:cs typeface="Arial"/>
            </a:endParaRPr>
          </a:p>
          <a:p>
            <a:pPr>
              <a:lnSpc>
                <a:spcPts val="2016"/>
              </a:lnSpc>
            </a:pPr>
            <a:r>
              <a:rPr lang="en-US" err="1"/>
              <a:t>Tanzte</a:t>
            </a:r>
            <a:r>
              <a:rPr lang="en-US" dirty="0"/>
              <a:t> </a:t>
            </a:r>
            <a:r>
              <a:rPr lang="en-US" err="1"/>
              <a:t>Ballett</a:t>
            </a:r>
            <a:r>
              <a:rPr lang="en-US" dirty="0"/>
              <a:t> </a:t>
            </a:r>
            <a:r>
              <a:rPr lang="en-US" err="1"/>
              <a:t>im</a:t>
            </a:r>
            <a:r>
              <a:rPr lang="en-US" dirty="0"/>
              <a:t> Duett. ​</a:t>
            </a:r>
            <a:endParaRPr lang="en-US" dirty="0">
              <a:cs typeface="Arial"/>
            </a:endParaRPr>
          </a:p>
          <a:p>
            <a:pPr>
              <a:lnSpc>
                <a:spcPts val="2016"/>
              </a:lnSpc>
            </a:pPr>
            <a:r>
              <a:rPr lang="en-US" dirty="0"/>
              <a:t>Mit '</a:t>
            </a:r>
            <a:r>
              <a:rPr lang="en-US" err="1"/>
              <a:t>ner</a:t>
            </a:r>
            <a:r>
              <a:rPr lang="en-US" dirty="0"/>
              <a:t> Maus, so </a:t>
            </a:r>
            <a:r>
              <a:rPr lang="en-US" err="1"/>
              <a:t>klein</a:t>
            </a:r>
            <a:r>
              <a:rPr lang="en-US" dirty="0"/>
              <a:t>, ​</a:t>
            </a:r>
            <a:endParaRPr lang="en-US" dirty="0">
              <a:cs typeface="Arial"/>
            </a:endParaRPr>
          </a:p>
          <a:p>
            <a:pPr>
              <a:lnSpc>
                <a:spcPts val="2016"/>
              </a:lnSpc>
            </a:pPr>
            <a:r>
              <a:rPr lang="en-US" dirty="0"/>
              <a:t>Auf '</a:t>
            </a:r>
            <a:r>
              <a:rPr lang="en-US" err="1"/>
              <a:t>nem</a:t>
            </a:r>
            <a:r>
              <a:rPr lang="en-US" dirty="0"/>
              <a:t> Seil, so </a:t>
            </a:r>
            <a:r>
              <a:rPr lang="en-US" err="1"/>
              <a:t>fein</a:t>
            </a:r>
            <a:r>
              <a:rPr lang="en-US" dirty="0"/>
              <a:t>, ​</a:t>
            </a:r>
            <a:endParaRPr lang="en-US" dirty="0">
              <a:cs typeface="Arial"/>
            </a:endParaRPr>
          </a:p>
          <a:p>
            <a:pPr>
              <a:lnSpc>
                <a:spcPts val="2016"/>
              </a:lnSpc>
            </a:pPr>
            <a:r>
              <a:rPr lang="en-US" dirty="0"/>
              <a:t>Das gab </a:t>
            </a:r>
            <a:r>
              <a:rPr lang="en-US" err="1"/>
              <a:t>ein</a:t>
            </a:r>
            <a:r>
              <a:rPr lang="en-US" dirty="0"/>
              <a:t> </a:t>
            </a:r>
            <a:r>
              <a:rPr lang="en-US" err="1"/>
              <a:t>chaotisches</a:t>
            </a:r>
            <a:r>
              <a:rPr lang="en-US" dirty="0"/>
              <a:t> Fett.​</a:t>
            </a:r>
            <a:endParaRPr lang="en-US" dirty="0">
              <a:cs typeface="Arial"/>
            </a:endParaRPr>
          </a:p>
          <a:p>
            <a:pPr marL="228600" indent="-228600">
              <a:buFont typeface=""/>
              <a:buChar char="•"/>
            </a:pPr>
            <a:endParaRPr lang="de-DE">
              <a:cs typeface="Arial"/>
            </a:endParaRPr>
          </a:p>
          <a:p>
            <a:endParaRPr lang="de-DE"/>
          </a:p>
        </p:txBody>
      </p:sp>
    </p:spTree>
    <p:extLst>
      <p:ext uri="{BB962C8B-B14F-4D97-AF65-F5344CB8AC3E}">
        <p14:creationId xmlns:p14="http://schemas.microsoft.com/office/powerpoint/2010/main" val="163619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9DE00AB-9C61-8CB4-892D-AFD561E0D49A}"/>
              </a:ext>
            </a:extLst>
          </p:cNvPr>
          <p:cNvSpPr>
            <a:spLocks noGrp="1"/>
          </p:cNvSpPr>
          <p:nvPr>
            <p:ph sz="quarter" idx="10"/>
          </p:nvPr>
        </p:nvSpPr>
        <p:spPr/>
        <p:txBody>
          <a:bodyPr/>
          <a:lstStyle/>
          <a:p>
            <a:r>
              <a:rPr lang="de-DE" dirty="0"/>
              <a:t>Aufgabe</a:t>
            </a:r>
          </a:p>
        </p:txBody>
      </p:sp>
      <p:sp>
        <p:nvSpPr>
          <p:cNvPr id="3" name="Textplatzhalter 2">
            <a:extLst>
              <a:ext uri="{FF2B5EF4-FFF2-40B4-BE49-F238E27FC236}">
                <a16:creationId xmlns:a16="http://schemas.microsoft.com/office/drawing/2014/main" id="{BD7AE627-689E-5DE6-87C6-1A5780F8F4E3}"/>
              </a:ext>
            </a:extLst>
          </p:cNvPr>
          <p:cNvSpPr>
            <a:spLocks noGrp="1"/>
          </p:cNvSpPr>
          <p:nvPr>
            <p:ph type="body" sz="quarter" idx="11"/>
          </p:nvPr>
        </p:nvSpPr>
        <p:spPr>
          <a:xfrm>
            <a:off x="757021" y="2179201"/>
            <a:ext cx="11050980" cy="3754874"/>
          </a:xfrm>
        </p:spPr>
        <p:txBody>
          <a:bodyPr/>
          <a:lstStyle/>
          <a:p>
            <a:pPr marL="0" indent="0">
              <a:spcAft>
                <a:spcPts val="0"/>
              </a:spcAft>
              <a:buNone/>
            </a:pPr>
            <a:r>
              <a:rPr lang="en-US" sz="2000" b="1" u="sng" dirty="0" err="1">
                <a:ea typeface="+mn-lt"/>
                <a:cs typeface="+mn-lt"/>
              </a:rPr>
              <a:t>Methode</a:t>
            </a:r>
            <a:r>
              <a:rPr lang="en-US" sz="2000" b="1" u="sng" dirty="0">
                <a:ea typeface="+mn-lt"/>
                <a:cs typeface="+mn-lt"/>
              </a:rPr>
              <a:t> 1:</a:t>
            </a:r>
            <a:endParaRPr lang="de-DE" sz="2000" b="1" dirty="0">
              <a:ea typeface="Calibri"/>
              <a:cs typeface="Calibri"/>
            </a:endParaRPr>
          </a:p>
          <a:p>
            <a:pPr marL="0" indent="0">
              <a:spcAft>
                <a:spcPts val="0"/>
              </a:spcAft>
              <a:buNone/>
            </a:pPr>
            <a:r>
              <a:rPr lang="en-US" sz="2000" dirty="0" err="1">
                <a:ea typeface="+mn-lt"/>
                <a:cs typeface="+mn-lt"/>
              </a:rPr>
              <a:t>Nennt</a:t>
            </a:r>
            <a:r>
              <a:rPr lang="en-US" sz="2000" dirty="0">
                <a:ea typeface="+mn-lt"/>
                <a:cs typeface="+mn-lt"/>
              </a:rPr>
              <a:t> ChatGPT 3 </a:t>
            </a:r>
            <a:r>
              <a:rPr lang="en-US" sz="2000" dirty="0" err="1">
                <a:ea typeface="+mn-lt"/>
                <a:cs typeface="+mn-lt"/>
              </a:rPr>
              <a:t>beliebige</a:t>
            </a:r>
            <a:r>
              <a:rPr lang="en-US" sz="2000" dirty="0">
                <a:ea typeface="+mn-lt"/>
                <a:cs typeface="+mn-lt"/>
              </a:rPr>
              <a:t> </a:t>
            </a:r>
            <a:r>
              <a:rPr lang="en-US" sz="2000" dirty="0" err="1">
                <a:ea typeface="+mn-lt"/>
                <a:cs typeface="+mn-lt"/>
              </a:rPr>
              <a:t>Stichworte</a:t>
            </a:r>
            <a:r>
              <a:rPr lang="en-US" sz="2000" dirty="0">
                <a:ea typeface="+mn-lt"/>
                <a:cs typeface="+mn-lt"/>
              </a:rPr>
              <a:t> und </a:t>
            </a:r>
            <a:r>
              <a:rPr lang="en-US" sz="2000" dirty="0" err="1">
                <a:ea typeface="+mn-lt"/>
                <a:cs typeface="+mn-lt"/>
              </a:rPr>
              <a:t>lasst</a:t>
            </a:r>
            <a:r>
              <a:rPr lang="en-US" sz="2000" dirty="0">
                <a:ea typeface="+mn-lt"/>
                <a:cs typeface="+mn-lt"/>
              </a:rPr>
              <a:t> es </a:t>
            </a:r>
            <a:endParaRPr lang="en-US" sz="2000" dirty="0"/>
          </a:p>
          <a:p>
            <a:pPr marL="529161" lvl="1" indent="-285750">
              <a:spcAft>
                <a:spcPts val="0"/>
              </a:spcAft>
              <a:buFont typeface="Arial"/>
              <a:buChar char="•"/>
            </a:pPr>
            <a:r>
              <a:rPr lang="en-US" sz="1733" dirty="0" err="1">
                <a:ea typeface="+mn-lt"/>
                <a:cs typeface="+mn-lt"/>
              </a:rPr>
              <a:t>einen</a:t>
            </a:r>
            <a:r>
              <a:rPr lang="en-US" sz="1733" dirty="0">
                <a:ea typeface="+mn-lt"/>
                <a:cs typeface="+mn-lt"/>
              </a:rPr>
              <a:t> Limerick</a:t>
            </a:r>
          </a:p>
          <a:p>
            <a:pPr marL="529161" lvl="1" indent="-285750">
              <a:spcAft>
                <a:spcPts val="0"/>
              </a:spcAft>
              <a:buFont typeface="Arial"/>
              <a:buChar char="•"/>
            </a:pPr>
            <a:r>
              <a:rPr lang="en-US" sz="1733" dirty="0" err="1">
                <a:ea typeface="+mn-lt"/>
                <a:cs typeface="+mn-lt"/>
              </a:rPr>
              <a:t>einen</a:t>
            </a:r>
            <a:r>
              <a:rPr lang="en-US" sz="1733" dirty="0">
                <a:ea typeface="+mn-lt"/>
                <a:cs typeface="+mn-lt"/>
              </a:rPr>
              <a:t> Haiku</a:t>
            </a:r>
            <a:endParaRPr lang="en-US" sz="1733" dirty="0">
              <a:ea typeface="Calibri"/>
              <a:cs typeface="Calibri"/>
            </a:endParaRPr>
          </a:p>
          <a:p>
            <a:pPr marL="529161" lvl="1" indent="-285750">
              <a:spcAft>
                <a:spcPts val="0"/>
              </a:spcAft>
              <a:buFont typeface="Arial"/>
              <a:buChar char="•"/>
            </a:pPr>
            <a:r>
              <a:rPr lang="en-US" sz="1733" dirty="0" err="1">
                <a:ea typeface="+mn-lt"/>
                <a:cs typeface="+mn-lt"/>
              </a:rPr>
              <a:t>ein</a:t>
            </a:r>
            <a:r>
              <a:rPr lang="en-US" sz="1733" dirty="0">
                <a:ea typeface="+mn-lt"/>
                <a:cs typeface="+mn-lt"/>
              </a:rPr>
              <a:t> 4-zeiliges </a:t>
            </a:r>
            <a:r>
              <a:rPr lang="en-US" sz="1733" dirty="0" err="1">
                <a:ea typeface="+mn-lt"/>
                <a:cs typeface="+mn-lt"/>
              </a:rPr>
              <a:t>Gedicht</a:t>
            </a:r>
            <a:r>
              <a:rPr lang="en-US" sz="1733" dirty="0">
                <a:ea typeface="+mn-lt"/>
                <a:cs typeface="+mn-lt"/>
              </a:rPr>
              <a:t> </a:t>
            </a:r>
            <a:r>
              <a:rPr lang="en-US" sz="1733" dirty="0" err="1">
                <a:ea typeface="+mn-lt"/>
                <a:cs typeface="+mn-lt"/>
              </a:rPr>
              <a:t>schreiben</a:t>
            </a:r>
            <a:endParaRPr lang="en-US" sz="1733" dirty="0">
              <a:ea typeface="Calibri"/>
              <a:cs typeface="Calibri"/>
            </a:endParaRPr>
          </a:p>
          <a:p>
            <a:pPr>
              <a:spcAft>
                <a:spcPts val="0"/>
              </a:spcAft>
            </a:pPr>
            <a:endParaRPr lang="en-US" sz="2000" dirty="0"/>
          </a:p>
          <a:p>
            <a:pPr marL="0" indent="0">
              <a:spcAft>
                <a:spcPts val="0"/>
              </a:spcAft>
              <a:buNone/>
            </a:pPr>
            <a:r>
              <a:rPr lang="en-US" sz="2000" b="1" u="sng" dirty="0" err="1">
                <a:ea typeface="+mn-lt"/>
                <a:cs typeface="+mn-lt"/>
              </a:rPr>
              <a:t>Methode</a:t>
            </a:r>
            <a:r>
              <a:rPr lang="en-US" sz="2000" b="1" u="sng" dirty="0">
                <a:ea typeface="+mn-lt"/>
                <a:cs typeface="+mn-lt"/>
              </a:rPr>
              <a:t> 2:</a:t>
            </a:r>
            <a:endParaRPr lang="en-US" sz="2000" b="1" dirty="0">
              <a:ea typeface="Calibri"/>
              <a:cs typeface="Calibri"/>
            </a:endParaRPr>
          </a:p>
          <a:p>
            <a:pPr marL="0" indent="0">
              <a:spcAft>
                <a:spcPts val="0"/>
              </a:spcAft>
              <a:buNone/>
            </a:pPr>
            <a:r>
              <a:rPr lang="en-US" sz="2000" dirty="0" err="1">
                <a:ea typeface="+mn-lt"/>
                <a:cs typeface="+mn-lt"/>
              </a:rPr>
              <a:t>Schreibt</a:t>
            </a:r>
            <a:r>
              <a:rPr lang="en-US" sz="2000" dirty="0">
                <a:ea typeface="+mn-lt"/>
                <a:cs typeface="+mn-lt"/>
              </a:rPr>
              <a:t> </a:t>
            </a:r>
            <a:r>
              <a:rPr lang="en-US" sz="2000" dirty="0" err="1">
                <a:ea typeface="+mn-lt"/>
                <a:cs typeface="+mn-lt"/>
              </a:rPr>
              <a:t>ein</a:t>
            </a:r>
            <a:r>
              <a:rPr lang="en-US" sz="2000" dirty="0">
                <a:ea typeface="+mn-lt"/>
                <a:cs typeface="+mn-lt"/>
              </a:rPr>
              <a:t> 2-4-zeiliges </a:t>
            </a:r>
            <a:r>
              <a:rPr lang="en-US" sz="2000" dirty="0" err="1">
                <a:ea typeface="+mn-lt"/>
                <a:cs typeface="+mn-lt"/>
              </a:rPr>
              <a:t>Gedicht</a:t>
            </a:r>
            <a:r>
              <a:rPr lang="en-US" sz="2000" dirty="0">
                <a:ea typeface="+mn-lt"/>
                <a:cs typeface="+mn-lt"/>
              </a:rPr>
              <a:t> und </a:t>
            </a:r>
            <a:r>
              <a:rPr lang="en-US" sz="2000" dirty="0" err="1">
                <a:ea typeface="+mn-lt"/>
                <a:cs typeface="+mn-lt"/>
              </a:rPr>
              <a:t>tippt</a:t>
            </a:r>
            <a:r>
              <a:rPr lang="en-US" sz="2000" dirty="0">
                <a:ea typeface="+mn-lt"/>
                <a:cs typeface="+mn-lt"/>
              </a:rPr>
              <a:t> es in ChatGPT </a:t>
            </a:r>
            <a:r>
              <a:rPr lang="en-US" sz="2000" dirty="0" err="1">
                <a:ea typeface="+mn-lt"/>
                <a:cs typeface="+mn-lt"/>
              </a:rPr>
              <a:t>ein</a:t>
            </a:r>
            <a:r>
              <a:rPr lang="en-US" sz="2000" dirty="0">
                <a:ea typeface="+mn-lt"/>
                <a:cs typeface="+mn-lt"/>
              </a:rPr>
              <a:t>. </a:t>
            </a:r>
            <a:r>
              <a:rPr lang="en-US" sz="2000" dirty="0" err="1">
                <a:ea typeface="+mn-lt"/>
                <a:cs typeface="+mn-lt"/>
              </a:rPr>
              <a:t>Lasst</a:t>
            </a:r>
            <a:r>
              <a:rPr lang="en-US" sz="2000" dirty="0">
                <a:ea typeface="+mn-lt"/>
                <a:cs typeface="+mn-lt"/>
              </a:rPr>
              <a:t> ChatGPT die </a:t>
            </a:r>
            <a:r>
              <a:rPr lang="en-US" sz="2000" dirty="0" err="1">
                <a:ea typeface="+mn-lt"/>
                <a:cs typeface="+mn-lt"/>
              </a:rPr>
              <a:t>nächsten</a:t>
            </a:r>
            <a:r>
              <a:rPr lang="en-US" sz="2000" dirty="0">
                <a:ea typeface="+mn-lt"/>
                <a:cs typeface="+mn-lt"/>
              </a:rPr>
              <a:t> 2-4 </a:t>
            </a:r>
            <a:r>
              <a:rPr lang="en-US" sz="2000" dirty="0" err="1">
                <a:ea typeface="+mn-lt"/>
                <a:cs typeface="+mn-lt"/>
              </a:rPr>
              <a:t>Zeilen</a:t>
            </a:r>
            <a:r>
              <a:rPr lang="en-US" sz="2000" dirty="0">
                <a:ea typeface="+mn-lt"/>
                <a:cs typeface="+mn-lt"/>
              </a:rPr>
              <a:t> </a:t>
            </a:r>
            <a:r>
              <a:rPr lang="en-US" sz="2000" dirty="0" err="1">
                <a:ea typeface="+mn-lt"/>
                <a:cs typeface="+mn-lt"/>
              </a:rPr>
              <a:t>schreiben</a:t>
            </a:r>
            <a:r>
              <a:rPr lang="en-US" sz="2000" dirty="0">
                <a:ea typeface="+mn-lt"/>
                <a:cs typeface="+mn-lt"/>
              </a:rPr>
              <a:t>.</a:t>
            </a:r>
            <a:br>
              <a:rPr lang="en-US" sz="2000" dirty="0">
                <a:ea typeface="+mn-lt"/>
                <a:cs typeface="+mn-lt"/>
              </a:rPr>
            </a:br>
            <a:r>
              <a:rPr lang="en-US" sz="2000" dirty="0">
                <a:ea typeface="+mn-lt"/>
                <a:cs typeface="+mn-lt"/>
              </a:rPr>
              <a:t> </a:t>
            </a:r>
          </a:p>
          <a:p>
            <a:pPr marL="0" indent="0">
              <a:spcAft>
                <a:spcPts val="0"/>
              </a:spcAft>
              <a:buNone/>
            </a:pPr>
            <a:r>
              <a:rPr lang="en-US" sz="2000" b="1" dirty="0" err="1">
                <a:ea typeface="+mn-lt"/>
                <a:cs typeface="+mn-lt"/>
              </a:rPr>
              <a:t>Wählt</a:t>
            </a:r>
            <a:r>
              <a:rPr lang="en-US" sz="2000" b="1" dirty="0">
                <a:ea typeface="+mn-lt"/>
                <a:cs typeface="+mn-lt"/>
              </a:rPr>
              <a:t> </a:t>
            </a:r>
            <a:r>
              <a:rPr lang="en-US" sz="2000" b="1" dirty="0" err="1">
                <a:ea typeface="+mn-lt"/>
                <a:cs typeface="+mn-lt"/>
              </a:rPr>
              <a:t>ein</a:t>
            </a:r>
            <a:r>
              <a:rPr lang="en-US" sz="2000" b="1" dirty="0">
                <a:ea typeface="+mn-lt"/>
                <a:cs typeface="+mn-lt"/>
              </a:rPr>
              <a:t> bis </a:t>
            </a:r>
            <a:r>
              <a:rPr lang="en-US" sz="2000" b="1" dirty="0" err="1">
                <a:ea typeface="+mn-lt"/>
                <a:cs typeface="+mn-lt"/>
              </a:rPr>
              <a:t>zwei</a:t>
            </a:r>
            <a:r>
              <a:rPr lang="en-US" sz="2000" b="1" dirty="0">
                <a:ea typeface="+mn-lt"/>
                <a:cs typeface="+mn-lt"/>
              </a:rPr>
              <a:t> der </a:t>
            </a:r>
            <a:r>
              <a:rPr lang="en-US" sz="2000" b="1" dirty="0" err="1">
                <a:ea typeface="+mn-lt"/>
                <a:cs typeface="+mn-lt"/>
              </a:rPr>
              <a:t>besten</a:t>
            </a:r>
            <a:r>
              <a:rPr lang="en-US" sz="2000" b="1" dirty="0">
                <a:ea typeface="+mn-lt"/>
                <a:cs typeface="+mn-lt"/>
              </a:rPr>
              <a:t> </a:t>
            </a:r>
            <a:r>
              <a:rPr lang="en-US" sz="2000" b="1" dirty="0" err="1">
                <a:ea typeface="+mn-lt"/>
                <a:cs typeface="+mn-lt"/>
              </a:rPr>
              <a:t>Ergebnisse</a:t>
            </a:r>
            <a:r>
              <a:rPr lang="en-US" sz="2000" b="1" dirty="0">
                <a:ea typeface="+mn-lt"/>
                <a:cs typeface="+mn-lt"/>
              </a:rPr>
              <a:t> </a:t>
            </a:r>
            <a:r>
              <a:rPr lang="en-US" sz="2000" b="1" dirty="0" err="1">
                <a:ea typeface="+mn-lt"/>
                <a:cs typeface="+mn-lt"/>
              </a:rPr>
              <a:t>aus</a:t>
            </a:r>
            <a:r>
              <a:rPr lang="en-US" sz="2000" b="1" dirty="0">
                <a:ea typeface="+mn-lt"/>
                <a:cs typeface="+mn-lt"/>
              </a:rPr>
              <a:t> und </a:t>
            </a:r>
            <a:r>
              <a:rPr lang="en-US" sz="2000" b="1" dirty="0" err="1">
                <a:ea typeface="+mn-lt"/>
                <a:cs typeface="+mn-lt"/>
              </a:rPr>
              <a:t>präsentiert</a:t>
            </a:r>
            <a:r>
              <a:rPr lang="en-US" sz="2000" b="1" dirty="0">
                <a:ea typeface="+mn-lt"/>
                <a:cs typeface="+mn-lt"/>
              </a:rPr>
              <a:t> </a:t>
            </a:r>
            <a:r>
              <a:rPr lang="en-US" sz="2000" b="1" dirty="0" err="1">
                <a:ea typeface="+mn-lt"/>
                <a:cs typeface="+mn-lt"/>
              </a:rPr>
              <a:t>sie</a:t>
            </a:r>
            <a:r>
              <a:rPr lang="en-US" sz="2000" b="1" dirty="0">
                <a:ea typeface="+mn-lt"/>
                <a:cs typeface="+mn-lt"/>
              </a:rPr>
              <a:t> </a:t>
            </a:r>
            <a:r>
              <a:rPr lang="en-US" sz="2000" b="1" dirty="0" err="1">
                <a:ea typeface="+mn-lt"/>
                <a:cs typeface="+mn-lt"/>
              </a:rPr>
              <a:t>zum</a:t>
            </a:r>
            <a:r>
              <a:rPr lang="en-US" sz="2000" b="1" dirty="0">
                <a:ea typeface="+mn-lt"/>
                <a:cs typeface="+mn-lt"/>
              </a:rPr>
              <a:t> </a:t>
            </a:r>
            <a:r>
              <a:rPr lang="en-US" sz="2000" b="1" dirty="0" err="1">
                <a:ea typeface="+mn-lt"/>
                <a:cs typeface="+mn-lt"/>
              </a:rPr>
              <a:t>Schluss</a:t>
            </a:r>
            <a:r>
              <a:rPr lang="en-US" sz="2000" b="1" dirty="0">
                <a:ea typeface="+mn-lt"/>
                <a:cs typeface="+mn-lt"/>
              </a:rPr>
              <a:t> der Gruppe. </a:t>
            </a:r>
            <a:endParaRPr lang="en-US" sz="2000" b="1" dirty="0">
              <a:ea typeface="Calibri"/>
              <a:cs typeface="Calibri"/>
            </a:endParaRPr>
          </a:p>
          <a:p>
            <a:pPr>
              <a:spcAft>
                <a:spcPts val="0"/>
              </a:spcAft>
            </a:pPr>
            <a:endParaRPr lang="de-DE" dirty="0"/>
          </a:p>
        </p:txBody>
      </p:sp>
      <p:sp>
        <p:nvSpPr>
          <p:cNvPr id="5" name="Textfeld 4">
            <a:extLst>
              <a:ext uri="{FF2B5EF4-FFF2-40B4-BE49-F238E27FC236}">
                <a16:creationId xmlns:a16="http://schemas.microsoft.com/office/drawing/2014/main" id="{3EFF74B4-76FD-AFD7-C14B-42454C9E878F}"/>
              </a:ext>
            </a:extLst>
          </p:cNvPr>
          <p:cNvSpPr txBox="1"/>
          <p:nvPr/>
        </p:nvSpPr>
        <p:spPr>
          <a:xfrm>
            <a:off x="7420874" y="753271"/>
            <a:ext cx="4293798" cy="1477328"/>
          </a:xfrm>
          <a:prstGeom prst="rect">
            <a:avLst/>
          </a:prstGeom>
          <a:noFill/>
        </p:spPr>
        <p:txBody>
          <a:bodyPr wrap="square">
            <a:spAutoFit/>
          </a:bodyPr>
          <a:lstStyle/>
          <a:p>
            <a:r>
              <a:rPr lang="de-DE" sz="1800" b="1" dirty="0">
                <a:solidFill>
                  <a:srgbClr val="C00000"/>
                </a:solidFill>
                <a:ea typeface="Calibri"/>
                <a:cs typeface="Calibri"/>
              </a:rPr>
              <a:t>TIPP: </a:t>
            </a:r>
            <a:r>
              <a:rPr lang="de-DE" sz="1800" b="1" dirty="0" err="1">
                <a:solidFill>
                  <a:srgbClr val="C00000"/>
                </a:solidFill>
                <a:ea typeface="Calibri"/>
                <a:cs typeface="Calibri"/>
              </a:rPr>
              <a:t>ChatGPT</a:t>
            </a:r>
            <a:r>
              <a:rPr lang="de-DE" sz="1800" b="1" dirty="0">
                <a:solidFill>
                  <a:srgbClr val="C00000"/>
                </a:solidFill>
                <a:ea typeface="Calibri"/>
                <a:cs typeface="Calibri"/>
              </a:rPr>
              <a:t> schreibt von selbst meist Gedichte mit ca. 5 Strophen. Um das zu reduzieren, gebt die gewünschte Zeilenanzahl an, bzw. definiert die "Gedichtart".</a:t>
            </a:r>
          </a:p>
        </p:txBody>
      </p:sp>
    </p:spTree>
    <p:extLst>
      <p:ext uri="{BB962C8B-B14F-4D97-AF65-F5344CB8AC3E}">
        <p14:creationId xmlns:p14="http://schemas.microsoft.com/office/powerpoint/2010/main" val="209798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6">
            <a:extLst>
              <a:ext uri="{FF2B5EF4-FFF2-40B4-BE49-F238E27FC236}">
                <a16:creationId xmlns:a16="http://schemas.microsoft.com/office/drawing/2014/main" id="{EB781156-7496-60E2-86E4-12CFC3A34E5A}"/>
              </a:ext>
            </a:extLst>
          </p:cNvPr>
          <p:cNvPicPr>
            <a:picLocks noChangeAspect="1"/>
          </p:cNvPicPr>
          <p:nvPr/>
        </p:nvPicPr>
        <p:blipFill>
          <a:blip r:embed="rId2" cstate="print">
            <a:extLst>
              <a:ext uri="{28A0092B-C50C-407E-A947-70E740481C1C}">
                <a14:useLocalDpi xmlns:a14="http://schemas.microsoft.com/office/drawing/2010/main" val="0"/>
              </a:ext>
            </a:extLst>
          </a:blip>
          <a:srcRect l="-166" r="-333" b="1310"/>
          <a:stretch>
            <a:fillRect/>
          </a:stretch>
        </p:blipFill>
        <p:spPr>
          <a:xfrm>
            <a:off x="6096925" y="1459755"/>
            <a:ext cx="5832968" cy="4357159"/>
          </a:xfrm>
          <a:prstGeom prst="rect">
            <a:avLst/>
          </a:prstGeom>
        </p:spPr>
      </p:pic>
      <p:sp>
        <p:nvSpPr>
          <p:cNvPr id="5" name="Textfeld 4">
            <a:extLst>
              <a:ext uri="{FF2B5EF4-FFF2-40B4-BE49-F238E27FC236}">
                <a16:creationId xmlns:a16="http://schemas.microsoft.com/office/drawing/2014/main" id="{D64B1AD2-C400-FCAD-5D3A-3C54915A70EB}"/>
              </a:ext>
            </a:extLst>
          </p:cNvPr>
          <p:cNvSpPr txBox="1"/>
          <p:nvPr/>
        </p:nvSpPr>
        <p:spPr>
          <a:xfrm>
            <a:off x="6197785" y="1840413"/>
            <a:ext cx="3210351" cy="1323439"/>
          </a:xfrm>
          <a:prstGeom prst="rect">
            <a:avLst/>
          </a:prstGeom>
          <a:noFill/>
        </p:spPr>
        <p:txBody>
          <a:bodyPr wrap="square">
            <a:spAutoFit/>
          </a:bodyPr>
          <a:lstStyle/>
          <a:p>
            <a:r>
              <a:rPr lang="de-DE" sz="4000" dirty="0"/>
              <a:t>Ist </a:t>
            </a:r>
            <a:r>
              <a:rPr lang="de-DE" sz="4000" dirty="0" err="1"/>
              <a:t>ChatGPT</a:t>
            </a:r>
            <a:r>
              <a:rPr lang="de-DE" sz="4000" dirty="0"/>
              <a:t> kreativ?</a:t>
            </a:r>
          </a:p>
        </p:txBody>
      </p:sp>
      <p:pic>
        <p:nvPicPr>
          <p:cNvPr id="6" name="Grafik 5">
            <a:extLst>
              <a:ext uri="{FF2B5EF4-FFF2-40B4-BE49-F238E27FC236}">
                <a16:creationId xmlns:a16="http://schemas.microsoft.com/office/drawing/2014/main" id="{767239F9-86A4-9367-0EE7-2FC7530AFCEE}"/>
              </a:ext>
            </a:extLst>
          </p:cNvPr>
          <p:cNvPicPr>
            <a:picLocks noChangeAspect="1"/>
          </p:cNvPicPr>
          <p:nvPr/>
        </p:nvPicPr>
        <p:blipFill>
          <a:blip r:embed="rId3" cstate="print">
            <a:extLst>
              <a:ext uri="{28A0092B-C50C-407E-A947-70E740481C1C}">
                <a14:useLocalDpi xmlns:a14="http://schemas.microsoft.com/office/drawing/2010/main" val="0"/>
              </a:ext>
            </a:extLst>
          </a:blip>
          <a:srcRect t="1627" b="479"/>
          <a:stretch>
            <a:fillRect/>
          </a:stretch>
        </p:blipFill>
        <p:spPr>
          <a:xfrm>
            <a:off x="440298" y="1026909"/>
            <a:ext cx="5324354" cy="5223110"/>
          </a:xfrm>
          <a:prstGeom prst="rect">
            <a:avLst/>
          </a:prstGeom>
        </p:spPr>
      </p:pic>
      <p:sp>
        <p:nvSpPr>
          <p:cNvPr id="7" name="Textfeld 6">
            <a:extLst>
              <a:ext uri="{FF2B5EF4-FFF2-40B4-BE49-F238E27FC236}">
                <a16:creationId xmlns:a16="http://schemas.microsoft.com/office/drawing/2014/main" id="{5F113EC9-B5FA-79EA-C735-326DF48D8041}"/>
              </a:ext>
            </a:extLst>
          </p:cNvPr>
          <p:cNvSpPr txBox="1"/>
          <p:nvPr/>
        </p:nvSpPr>
        <p:spPr>
          <a:xfrm>
            <a:off x="2601870" y="1344335"/>
            <a:ext cx="3070185" cy="1200329"/>
          </a:xfrm>
          <a:prstGeom prst="rect">
            <a:avLst/>
          </a:prstGeom>
          <a:noFill/>
        </p:spPr>
        <p:txBody>
          <a:bodyPr wrap="square">
            <a:spAutoFit/>
          </a:bodyPr>
          <a:lstStyle/>
          <a:p>
            <a:pPr algn="ctr"/>
            <a:r>
              <a:rPr lang="de-DE" sz="3600" dirty="0"/>
              <a:t>Was ist Kreativität?</a:t>
            </a:r>
          </a:p>
        </p:txBody>
      </p:sp>
      <p:sp>
        <p:nvSpPr>
          <p:cNvPr id="8" name="Textfeld 7">
            <a:extLst>
              <a:ext uri="{FF2B5EF4-FFF2-40B4-BE49-F238E27FC236}">
                <a16:creationId xmlns:a16="http://schemas.microsoft.com/office/drawing/2014/main" id="{6DF84B2A-052E-580D-234D-2891BE554326}"/>
              </a:ext>
            </a:extLst>
          </p:cNvPr>
          <p:cNvSpPr txBox="1"/>
          <p:nvPr/>
        </p:nvSpPr>
        <p:spPr>
          <a:xfrm>
            <a:off x="1057518" y="6275584"/>
            <a:ext cx="1858201" cy="246221"/>
          </a:xfrm>
          <a:prstGeom prst="rect">
            <a:avLst/>
          </a:prstGeom>
          <a:noFill/>
        </p:spPr>
        <p:txBody>
          <a:bodyPr wrap="none" rtlCol="0">
            <a:spAutoFit/>
          </a:bodyPr>
          <a:lstStyle/>
          <a:p>
            <a:r>
              <a:rPr lang="de-DE" sz="1000" dirty="0"/>
              <a:t>CC BY SA 4.0 Luise Wüstling</a:t>
            </a:r>
          </a:p>
        </p:txBody>
      </p:sp>
      <p:sp>
        <p:nvSpPr>
          <p:cNvPr id="9" name="Textfeld 8">
            <a:extLst>
              <a:ext uri="{FF2B5EF4-FFF2-40B4-BE49-F238E27FC236}">
                <a16:creationId xmlns:a16="http://schemas.microsoft.com/office/drawing/2014/main" id="{5194082B-8F7C-C60F-506B-9C71BACF3DC6}"/>
              </a:ext>
            </a:extLst>
          </p:cNvPr>
          <p:cNvSpPr txBox="1"/>
          <p:nvPr/>
        </p:nvSpPr>
        <p:spPr>
          <a:xfrm>
            <a:off x="9977230" y="6007664"/>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1671873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C6405-74A0-9923-6330-22FBCE2B6E11}"/>
              </a:ext>
            </a:extLst>
          </p:cNvPr>
          <p:cNvSpPr>
            <a:spLocks noGrp="1"/>
          </p:cNvSpPr>
          <p:nvPr>
            <p:ph type="title" idx="4294967295"/>
          </p:nvPr>
        </p:nvSpPr>
        <p:spPr>
          <a:xfrm>
            <a:off x="1845575" y="2099214"/>
            <a:ext cx="8507228" cy="1325563"/>
          </a:xfrm>
        </p:spPr>
        <p:txBody>
          <a:bodyPr>
            <a:normAutofit/>
          </a:bodyPr>
          <a:lstStyle/>
          <a:p>
            <a:pPr algn="ctr"/>
            <a:r>
              <a:rPr lang="de-DE" dirty="0">
                <a:ea typeface="Calibri Light"/>
                <a:cs typeface="Calibri Light"/>
              </a:rPr>
              <a:t>Vielen Dank für Eure Aufmerksamkeit!</a:t>
            </a:r>
          </a:p>
        </p:txBody>
      </p:sp>
      <p:pic>
        <p:nvPicPr>
          <p:cNvPr id="13" name="Inhaltsplatzhalter 2" descr="Ein Bild, das Muster, Pixel, Design enthält.&#10;&#10;Beschreibung automatisch generiert.">
            <a:extLst>
              <a:ext uri="{FF2B5EF4-FFF2-40B4-BE49-F238E27FC236}">
                <a16:creationId xmlns:a16="http://schemas.microsoft.com/office/drawing/2014/main" id="{A9F868FF-D33E-F2DE-A2F7-EA1BA69D23A2}"/>
              </a:ext>
            </a:extLst>
          </p:cNvPr>
          <p:cNvPicPr>
            <a:picLocks noChangeAspect="1"/>
          </p:cNvPicPr>
          <p:nvPr/>
        </p:nvPicPr>
        <p:blipFill>
          <a:blip r:embed="rId2"/>
          <a:stretch>
            <a:fillRect/>
          </a:stretch>
        </p:blipFill>
        <p:spPr>
          <a:xfrm>
            <a:off x="4896804" y="3424777"/>
            <a:ext cx="1808989" cy="1793900"/>
          </a:xfrm>
          <a:prstGeom prst="rect">
            <a:avLst/>
          </a:prstGeom>
        </p:spPr>
      </p:pic>
      <p:sp>
        <p:nvSpPr>
          <p:cNvPr id="4" name="Textfeld 4">
            <a:extLst>
              <a:ext uri="{FF2B5EF4-FFF2-40B4-BE49-F238E27FC236}">
                <a16:creationId xmlns:a16="http://schemas.microsoft.com/office/drawing/2014/main" id="{F0BAE3AC-92DE-7799-BF58-3E9B113ED0B6}"/>
              </a:ext>
            </a:extLst>
          </p:cNvPr>
          <p:cNvSpPr txBox="1"/>
          <p:nvPr/>
        </p:nvSpPr>
        <p:spPr>
          <a:xfrm>
            <a:off x="928492" y="6221701"/>
            <a:ext cx="9061172" cy="676015"/>
          </a:xfrm>
          <a:prstGeom prst="rect">
            <a:avLst/>
          </a:prstGeom>
          <a:noFill/>
          <a:ln cap="flat">
            <a:noFill/>
          </a:ln>
        </p:spPr>
        <p:txBody>
          <a:bodyPr vert="horz" wrap="square" lIns="91440" tIns="45720" rIns="91440" bIns="45720" anchor="t" anchorCtr="1" compatLnSpc="1">
            <a:spAutoFit/>
          </a:bodyPr>
          <a:lstStyle/>
          <a:p>
            <a:pPr marL="449583" marR="0" lvl="0" indent="449583"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de-DE" sz="1200" b="1" i="0" u="none" strike="noStrike" kern="1200" cap="none" spc="0" baseline="0" dirty="0">
                <a:solidFill>
                  <a:srgbClr val="84A2D8"/>
                </a:solidFill>
                <a:uFillTx/>
                <a:latin typeface="Roboto" pitchFamily="2"/>
                <a:ea typeface="Calibri" pitchFamily="34"/>
                <a:cs typeface="Times New Roman" pitchFamily="18"/>
              </a:rPr>
              <a:t>	Kontakt:   </a:t>
            </a:r>
            <a:r>
              <a:rPr lang="de-DE" sz="1200" b="0" i="0" u="none" strike="noStrike" kern="1200" cap="none" spc="0" baseline="0" dirty="0">
                <a:solidFill>
                  <a:srgbClr val="84A2D8"/>
                </a:solidFill>
                <a:uFillTx/>
                <a:latin typeface="Roboto" pitchFamily="2"/>
                <a:ea typeface="Calibri" pitchFamily="34"/>
                <a:cs typeface="Times New Roman" pitchFamily="18"/>
              </a:rPr>
              <a:t>KI-Makerspace</a:t>
            </a:r>
            <a:r>
              <a:rPr lang="de-DE" sz="1200" b="1" i="0" u="none" strike="noStrike" kern="1200" cap="none" spc="0" baseline="0" dirty="0">
                <a:solidFill>
                  <a:srgbClr val="84A2D8"/>
                </a:solidFill>
                <a:uFillTx/>
                <a:latin typeface="Roboto" pitchFamily="2"/>
                <a:ea typeface="Calibri" pitchFamily="34"/>
                <a:cs typeface="Times New Roman" pitchFamily="18"/>
              </a:rPr>
              <a:t>   </a:t>
            </a:r>
            <a:r>
              <a:rPr lang="de-DE" sz="1200" b="0" i="0" u="none" strike="noStrike" kern="1200" cap="none" spc="0" baseline="0" dirty="0" err="1">
                <a:solidFill>
                  <a:srgbClr val="84A2D8"/>
                </a:solidFill>
                <a:uFillTx/>
                <a:latin typeface="Roboto" pitchFamily="2"/>
                <a:ea typeface="Calibri" pitchFamily="34"/>
                <a:cs typeface="Times New Roman" pitchFamily="18"/>
              </a:rPr>
              <a:t>Wöhrdstrasse</a:t>
            </a:r>
            <a:r>
              <a:rPr lang="de-DE" sz="1200" b="0" i="0" u="none" strike="noStrike" kern="1200" cap="none" spc="0" baseline="0" dirty="0">
                <a:solidFill>
                  <a:srgbClr val="84A2D8"/>
                </a:solidFill>
                <a:uFillTx/>
                <a:latin typeface="Roboto" pitchFamily="2"/>
                <a:ea typeface="Calibri" pitchFamily="34"/>
                <a:cs typeface="Times New Roman" pitchFamily="18"/>
              </a:rPr>
              <a:t> 25</a:t>
            </a:r>
            <a:r>
              <a:rPr lang="de-DE" sz="1200" b="1" i="0" u="none" strike="noStrike" kern="1200" cap="none" spc="0" baseline="0" dirty="0">
                <a:solidFill>
                  <a:srgbClr val="84A2D8"/>
                </a:solidFill>
                <a:uFillTx/>
                <a:latin typeface="Roboto" pitchFamily="2"/>
                <a:ea typeface="Calibri" pitchFamily="34"/>
                <a:cs typeface="Times New Roman" pitchFamily="18"/>
              </a:rPr>
              <a:t>   </a:t>
            </a:r>
            <a:r>
              <a:rPr lang="de-DE" sz="1200" b="0" i="0" u="none" strike="noStrike" kern="1200" cap="none" spc="0" baseline="0" dirty="0">
                <a:solidFill>
                  <a:srgbClr val="84A2D8"/>
                </a:solidFill>
                <a:uFillTx/>
                <a:latin typeface="Roboto" pitchFamily="2"/>
                <a:ea typeface="Calibri" pitchFamily="34"/>
                <a:cs typeface="Times New Roman" pitchFamily="18"/>
              </a:rPr>
              <a:t>72070 Tübingen</a:t>
            </a:r>
            <a:r>
              <a:rPr lang="de-DE" sz="1200" b="1" i="0" u="none" strike="noStrike" kern="1200" cap="none" spc="0" baseline="0" dirty="0">
                <a:solidFill>
                  <a:srgbClr val="84A2D8"/>
                </a:solidFill>
                <a:uFillTx/>
                <a:latin typeface="Roboto" pitchFamily="2"/>
                <a:ea typeface="Calibri" pitchFamily="34"/>
                <a:cs typeface="Times New Roman" pitchFamily="18"/>
              </a:rPr>
              <a:t>   </a:t>
            </a:r>
            <a:r>
              <a:rPr lang="de-DE" sz="1200" b="0" i="0" u="sng" strike="noStrike" kern="1200" cap="none" spc="0" baseline="0" dirty="0">
                <a:solidFill>
                  <a:srgbClr val="84A2D8"/>
                </a:solidFill>
                <a:uFillTx/>
                <a:latin typeface="Roboto" pitchFamily="2"/>
                <a:ea typeface="Calibri" pitchFamily="34"/>
                <a:cs typeface="Times New Roman" pitchFamily="18"/>
                <a:hlinkClick r:id="rId3"/>
              </a:rPr>
              <a:t>www.ki-maker.space</a:t>
            </a:r>
            <a:r>
              <a:rPr lang="de-DE" sz="1200" b="1" i="0" u="none" strike="noStrike" kern="1200" cap="none" spc="0" baseline="0" dirty="0">
                <a:solidFill>
                  <a:srgbClr val="84A2D8"/>
                </a:solidFill>
                <a:uFillTx/>
                <a:latin typeface="Roboto" pitchFamily="2"/>
                <a:ea typeface="Calibri" pitchFamily="34"/>
                <a:cs typeface="Times New Roman" pitchFamily="18"/>
              </a:rPr>
              <a:t>   </a:t>
            </a:r>
            <a:r>
              <a:rPr lang="de-DE" sz="1200" b="0" i="0" u="none" strike="noStrike" kern="1200" cap="none" spc="0" baseline="0" dirty="0">
                <a:solidFill>
                  <a:srgbClr val="84A2D8"/>
                </a:solidFill>
                <a:uFillTx/>
                <a:latin typeface="Roboto" pitchFamily="2"/>
                <a:ea typeface="Calibri" pitchFamily="34"/>
                <a:cs typeface="Times New Roman" pitchFamily="18"/>
              </a:rPr>
              <a:t>E-Mail: </a:t>
            </a:r>
            <a:r>
              <a:rPr lang="de-DE" sz="1200" b="0" i="0" u="sng" strike="noStrike" kern="1200" cap="none" spc="0" baseline="0" dirty="0" err="1">
                <a:solidFill>
                  <a:srgbClr val="84A2D8"/>
                </a:solidFill>
                <a:uFillTx/>
                <a:latin typeface="Roboto" pitchFamily="2"/>
                <a:ea typeface="Calibri" pitchFamily="34"/>
                <a:cs typeface="Times New Roman" pitchFamily="18"/>
                <a:hlinkClick r:id="rId4"/>
              </a:rPr>
              <a:t>hallo@ki-maker.space</a:t>
            </a:r>
            <a:br>
              <a:rPr lang="de-DE" sz="1200" b="0" i="0" u="sng" strike="noStrike" kern="1200" cap="none" spc="0" baseline="0" dirty="0">
                <a:solidFill>
                  <a:srgbClr val="84A2D8"/>
                </a:solidFill>
                <a:uFillTx/>
                <a:latin typeface="Roboto" pitchFamily="2"/>
                <a:ea typeface="Calibri" pitchFamily="34"/>
                <a:cs typeface="Times New Roman" pitchFamily="18"/>
              </a:rPr>
            </a:br>
            <a:br>
              <a:rPr lang="de-DE" sz="1200" b="0" i="0" u="sng" strike="noStrike" kern="1200" cap="none" spc="0" baseline="0" dirty="0">
                <a:solidFill>
                  <a:srgbClr val="84A2D8"/>
                </a:solidFill>
                <a:uFillTx/>
                <a:latin typeface="Roboto" pitchFamily="2"/>
                <a:ea typeface="Calibri" pitchFamily="34"/>
                <a:cs typeface="Times New Roman" pitchFamily="18"/>
              </a:rPr>
            </a:br>
            <a:r>
              <a:rPr lang="de-DE" sz="1200" b="0" i="0" u="none" strike="noStrike" kern="1200" cap="none" spc="0" baseline="0" dirty="0">
                <a:solidFill>
                  <a:srgbClr val="84A2D8"/>
                </a:solidFill>
                <a:uFillTx/>
                <a:latin typeface="Roboto" pitchFamily="2"/>
                <a:ea typeface="Calibri" pitchFamily="34"/>
                <a:cs typeface="Times New Roman" pitchFamily="18"/>
              </a:rPr>
              <a:t>	</a:t>
            </a:r>
            <a:endParaRPr lang="de-DE" sz="1200" b="0" i="0" u="none" strike="noStrike" kern="1200" cap="none" spc="0" baseline="0" dirty="0">
              <a:solidFill>
                <a:srgbClr val="97AFD8"/>
              </a:solidFill>
              <a:uFillTx/>
              <a:latin typeface="Calibri" pitchFamily="34"/>
              <a:ea typeface="Calibri" pitchFamily="34"/>
              <a:cs typeface="Times New Roman" pitchFamily="18"/>
            </a:endParaRPr>
          </a:p>
        </p:txBody>
      </p:sp>
    </p:spTree>
    <p:extLst>
      <p:ext uri="{BB962C8B-B14F-4D97-AF65-F5344CB8AC3E}">
        <p14:creationId xmlns:p14="http://schemas.microsoft.com/office/powerpoint/2010/main" val="329322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41E7DBB-C53D-D6EF-13BA-C758CA85A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638" y="759302"/>
            <a:ext cx="5324354" cy="5335485"/>
          </a:xfrm>
          <a:prstGeom prst="rect">
            <a:avLst/>
          </a:prstGeom>
        </p:spPr>
      </p:pic>
      <p:sp>
        <p:nvSpPr>
          <p:cNvPr id="7" name="Textfeld 6">
            <a:extLst>
              <a:ext uri="{FF2B5EF4-FFF2-40B4-BE49-F238E27FC236}">
                <a16:creationId xmlns:a16="http://schemas.microsoft.com/office/drawing/2014/main" id="{925DF074-73FB-3491-BC16-65F85DF0EB3C}"/>
              </a:ext>
            </a:extLst>
          </p:cNvPr>
          <p:cNvSpPr txBox="1"/>
          <p:nvPr/>
        </p:nvSpPr>
        <p:spPr>
          <a:xfrm>
            <a:off x="4430210" y="759302"/>
            <a:ext cx="3070185" cy="1938992"/>
          </a:xfrm>
          <a:prstGeom prst="rect">
            <a:avLst/>
          </a:prstGeom>
          <a:noFill/>
        </p:spPr>
        <p:txBody>
          <a:bodyPr wrap="square">
            <a:spAutoFit/>
          </a:bodyPr>
          <a:lstStyle/>
          <a:p>
            <a:pPr algn="ctr"/>
            <a:r>
              <a:rPr lang="de-DE" sz="2400" dirty="0"/>
              <a:t>Hallo, ich bin MAKI. Ich und meine Freunde leiten dich heute durch den Workshop.</a:t>
            </a:r>
          </a:p>
        </p:txBody>
      </p:sp>
      <p:sp>
        <p:nvSpPr>
          <p:cNvPr id="2" name="Textfeld 1">
            <a:extLst>
              <a:ext uri="{FF2B5EF4-FFF2-40B4-BE49-F238E27FC236}">
                <a16:creationId xmlns:a16="http://schemas.microsoft.com/office/drawing/2014/main" id="{3058735D-6EE9-5751-1E3F-BCEA4A4C3377}"/>
              </a:ext>
            </a:extLst>
          </p:cNvPr>
          <p:cNvSpPr txBox="1"/>
          <p:nvPr/>
        </p:nvSpPr>
        <p:spPr>
          <a:xfrm>
            <a:off x="2843514" y="6094787"/>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425631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E1A583F-F22C-B8DB-62AE-891BC25105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2571" y="2171780"/>
            <a:ext cx="3671306" cy="3169925"/>
          </a:xfrm>
          <a:prstGeom prst="rect">
            <a:avLst/>
          </a:prstGeom>
        </p:spPr>
      </p:pic>
      <p:sp>
        <p:nvSpPr>
          <p:cNvPr id="5" name="Textfeld 4">
            <a:extLst>
              <a:ext uri="{FF2B5EF4-FFF2-40B4-BE49-F238E27FC236}">
                <a16:creationId xmlns:a16="http://schemas.microsoft.com/office/drawing/2014/main" id="{4508E27C-7C19-BE8D-43AB-62A213AC232E}"/>
              </a:ext>
            </a:extLst>
          </p:cNvPr>
          <p:cNvSpPr txBox="1"/>
          <p:nvPr/>
        </p:nvSpPr>
        <p:spPr>
          <a:xfrm>
            <a:off x="3202039" y="1628971"/>
            <a:ext cx="42822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b="1" dirty="0">
                <a:cs typeface="Arial"/>
              </a:rPr>
              <a:t>Was ist KI?</a:t>
            </a:r>
            <a:endParaRPr lang="de-DE" b="1" dirty="0"/>
          </a:p>
        </p:txBody>
      </p:sp>
      <p:sp>
        <p:nvSpPr>
          <p:cNvPr id="6" name="Textfeld 5">
            <a:extLst>
              <a:ext uri="{FF2B5EF4-FFF2-40B4-BE49-F238E27FC236}">
                <a16:creationId xmlns:a16="http://schemas.microsoft.com/office/drawing/2014/main" id="{68EC865F-F717-9559-48B2-6F5EFE4834CF}"/>
              </a:ext>
            </a:extLst>
          </p:cNvPr>
          <p:cNvSpPr txBox="1"/>
          <p:nvPr/>
        </p:nvSpPr>
        <p:spPr>
          <a:xfrm>
            <a:off x="7484274" y="2090636"/>
            <a:ext cx="4103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Wie funktionieren Sprachmodelle?</a:t>
            </a:r>
            <a:endParaRPr lang="de-DE" dirty="0"/>
          </a:p>
        </p:txBody>
      </p:sp>
      <p:sp>
        <p:nvSpPr>
          <p:cNvPr id="7" name="Textfeld 6">
            <a:extLst>
              <a:ext uri="{FF2B5EF4-FFF2-40B4-BE49-F238E27FC236}">
                <a16:creationId xmlns:a16="http://schemas.microsoft.com/office/drawing/2014/main" id="{6B5E159B-FDD8-93F8-0522-9FE6F6D1737A}"/>
              </a:ext>
            </a:extLst>
          </p:cNvPr>
          <p:cNvSpPr txBox="1"/>
          <p:nvPr/>
        </p:nvSpPr>
        <p:spPr>
          <a:xfrm>
            <a:off x="7484274" y="4077100"/>
            <a:ext cx="37547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Kreativer </a:t>
            </a:r>
            <a:r>
              <a:rPr lang="de-DE" sz="2400" dirty="0" err="1">
                <a:cs typeface="Arial"/>
              </a:rPr>
              <a:t>ChatBot</a:t>
            </a:r>
            <a:r>
              <a:rPr lang="de-DE" sz="2400" dirty="0">
                <a:cs typeface="Arial"/>
              </a:rPr>
              <a:t>?</a:t>
            </a:r>
            <a:endParaRPr lang="de-DE" dirty="0"/>
          </a:p>
        </p:txBody>
      </p:sp>
    </p:spTree>
    <p:extLst>
      <p:ext uri="{BB962C8B-B14F-4D97-AF65-F5344CB8AC3E}">
        <p14:creationId xmlns:p14="http://schemas.microsoft.com/office/powerpoint/2010/main" val="155845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6740-73A7-36A4-4793-CDE257F8BF39}"/>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6DD4A0A1-D083-0ADA-E41E-9CA9B8688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638" y="759302"/>
            <a:ext cx="5324354" cy="5335485"/>
          </a:xfrm>
          <a:prstGeom prst="rect">
            <a:avLst/>
          </a:prstGeom>
        </p:spPr>
      </p:pic>
      <p:sp>
        <p:nvSpPr>
          <p:cNvPr id="7" name="Textfeld 6">
            <a:extLst>
              <a:ext uri="{FF2B5EF4-FFF2-40B4-BE49-F238E27FC236}">
                <a16:creationId xmlns:a16="http://schemas.microsoft.com/office/drawing/2014/main" id="{C1AFBD4F-E547-91D0-AC36-09751C0DD4E3}"/>
              </a:ext>
            </a:extLst>
          </p:cNvPr>
          <p:cNvSpPr txBox="1"/>
          <p:nvPr/>
        </p:nvSpPr>
        <p:spPr>
          <a:xfrm>
            <a:off x="4430210" y="1163538"/>
            <a:ext cx="3070185" cy="1200329"/>
          </a:xfrm>
          <a:prstGeom prst="rect">
            <a:avLst/>
          </a:prstGeom>
          <a:noFill/>
        </p:spPr>
        <p:txBody>
          <a:bodyPr wrap="square">
            <a:spAutoFit/>
          </a:bodyPr>
          <a:lstStyle/>
          <a:p>
            <a:pPr algn="ctr"/>
            <a:r>
              <a:rPr lang="de-DE" sz="3600" dirty="0"/>
              <a:t>Was wisst ihr </a:t>
            </a:r>
          </a:p>
          <a:p>
            <a:pPr algn="ctr"/>
            <a:r>
              <a:rPr lang="de-DE" sz="3600" dirty="0"/>
              <a:t>über KI?</a:t>
            </a:r>
          </a:p>
        </p:txBody>
      </p:sp>
      <p:sp>
        <p:nvSpPr>
          <p:cNvPr id="2" name="Textfeld 1">
            <a:extLst>
              <a:ext uri="{FF2B5EF4-FFF2-40B4-BE49-F238E27FC236}">
                <a16:creationId xmlns:a16="http://schemas.microsoft.com/office/drawing/2014/main" id="{70A63DD3-E011-34B6-A6AB-2C1800AC7F6F}"/>
              </a:ext>
            </a:extLst>
          </p:cNvPr>
          <p:cNvSpPr txBox="1"/>
          <p:nvPr/>
        </p:nvSpPr>
        <p:spPr>
          <a:xfrm>
            <a:off x="2843514" y="6094787"/>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58068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61CD1D14-ABB9-204B-4A50-437AE174A665}"/>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2173777" y="821803"/>
            <a:ext cx="7237632" cy="5505588"/>
          </a:xfrm>
        </p:spPr>
      </p:pic>
      <p:sp>
        <p:nvSpPr>
          <p:cNvPr id="10" name="Textfeld 9">
            <a:extLst>
              <a:ext uri="{FF2B5EF4-FFF2-40B4-BE49-F238E27FC236}">
                <a16:creationId xmlns:a16="http://schemas.microsoft.com/office/drawing/2014/main" id="{8D0C3BDA-41D0-AB0E-3E67-5F7DB057B34D}"/>
              </a:ext>
            </a:extLst>
          </p:cNvPr>
          <p:cNvSpPr txBox="1"/>
          <p:nvPr/>
        </p:nvSpPr>
        <p:spPr>
          <a:xfrm>
            <a:off x="2589835" y="1476054"/>
            <a:ext cx="3070185" cy="1200329"/>
          </a:xfrm>
          <a:prstGeom prst="rect">
            <a:avLst/>
          </a:prstGeom>
          <a:noFill/>
        </p:spPr>
        <p:txBody>
          <a:bodyPr wrap="square">
            <a:spAutoFit/>
          </a:bodyPr>
          <a:lstStyle/>
          <a:p>
            <a:pPr algn="ctr"/>
            <a:r>
              <a:rPr lang="de-DE" sz="3600" dirty="0"/>
              <a:t>Wo kommt </a:t>
            </a:r>
          </a:p>
          <a:p>
            <a:pPr algn="ctr"/>
            <a:r>
              <a:rPr lang="de-DE" sz="3600" dirty="0"/>
              <a:t>KI vor?</a:t>
            </a:r>
          </a:p>
        </p:txBody>
      </p:sp>
      <p:sp>
        <p:nvSpPr>
          <p:cNvPr id="2" name="Textfeld 1">
            <a:extLst>
              <a:ext uri="{FF2B5EF4-FFF2-40B4-BE49-F238E27FC236}">
                <a16:creationId xmlns:a16="http://schemas.microsoft.com/office/drawing/2014/main" id="{BD265EA5-ADFB-E497-C9BB-4256D0BB0824}"/>
              </a:ext>
            </a:extLst>
          </p:cNvPr>
          <p:cNvSpPr txBox="1"/>
          <p:nvPr/>
        </p:nvSpPr>
        <p:spPr>
          <a:xfrm>
            <a:off x="7553208" y="6327391"/>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207438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39B20-96AB-01C0-E2A3-4136D485DFAF}"/>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0039C6A8-8A30-0F4A-B1FD-9CFB55790C41}"/>
              </a:ext>
            </a:extLst>
          </p:cNvPr>
          <p:cNvSpPr/>
          <p:nvPr/>
        </p:nvSpPr>
        <p:spPr>
          <a:xfrm>
            <a:off x="1268422" y="3730934"/>
            <a:ext cx="1367682" cy="692497"/>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1800" b="0" i="0" u="none" strike="noStrike" kern="0" cap="none" spc="0" baseline="0">
                <a:solidFill>
                  <a:srgbClr val="000000"/>
                </a:solidFill>
                <a:uFillTx/>
              </a:defRPr>
            </a:pPr>
            <a:endParaRPr lang="de-DE" sz="800" dirty="0">
              <a:solidFill>
                <a:srgbClr val="000000"/>
              </a:solidFill>
              <a:latin typeface="Calibri"/>
              <a:ea typeface="Calibri"/>
              <a:cs typeface="Calibri"/>
            </a:endParaRPr>
          </a:p>
          <a:p>
            <a:pPr>
              <a:defRPr sz="1800" b="0" i="0" u="none" strike="noStrike" kern="0" cap="none" spc="0" baseline="0">
                <a:solidFill>
                  <a:srgbClr val="000000"/>
                </a:solidFill>
                <a:uFillTx/>
              </a:defRPr>
            </a:pPr>
            <a:r>
              <a:rPr lang="de-DE" sz="2000" b="1" dirty="0">
                <a:solidFill>
                  <a:srgbClr val="000000"/>
                </a:solidFill>
                <a:latin typeface="Calibri"/>
                <a:ea typeface="Calibri"/>
                <a:cs typeface="Calibri"/>
              </a:rPr>
              <a:t>Navigation</a:t>
            </a:r>
            <a:endParaRPr lang="de-DE" dirty="0">
              <a:solidFill>
                <a:srgbClr val="000000"/>
              </a:solidFill>
              <a:latin typeface="Calibri"/>
              <a:ea typeface="Calibri"/>
              <a:cs typeface="Calibri"/>
            </a:endParaRPr>
          </a:p>
          <a:p>
            <a:pPr marL="0" marR="0" lvl="0" indent="0" algn="l" defTabSz="914400">
              <a:lnSpc>
                <a:spcPct val="100000"/>
              </a:lnSpc>
              <a:spcBef>
                <a:spcPts val="0"/>
              </a:spcBef>
              <a:spcAft>
                <a:spcPts val="0"/>
              </a:spcAft>
              <a:buNone/>
              <a:tabLst/>
              <a:defRPr sz="1800" b="0" i="0" u="none" strike="noStrike" kern="0" cap="none" spc="0" baseline="0">
                <a:solidFill>
                  <a:srgbClr val="000000"/>
                </a:solidFill>
                <a:uFillTx/>
              </a:defRPr>
            </a:pPr>
            <a:endParaRPr lang="de-DE" sz="1100" b="1" dirty="0">
              <a:ea typeface="Calibri"/>
              <a:cs typeface="Calibri"/>
            </a:endParaRPr>
          </a:p>
        </p:txBody>
      </p:sp>
      <p:sp>
        <p:nvSpPr>
          <p:cNvPr id="30" name="Rectangle 9">
            <a:extLst>
              <a:ext uri="{FF2B5EF4-FFF2-40B4-BE49-F238E27FC236}">
                <a16:creationId xmlns:a16="http://schemas.microsoft.com/office/drawing/2014/main" id="{7DFE7A06-1BCC-F783-C153-029DBB3CB212}"/>
              </a:ext>
            </a:extLst>
          </p:cNvPr>
          <p:cNvSpPr/>
          <p:nvPr/>
        </p:nvSpPr>
        <p:spPr>
          <a:xfrm>
            <a:off x="3820863" y="2735338"/>
            <a:ext cx="1962397" cy="400110"/>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a:lnSpc>
                <a:spcPct val="100000"/>
              </a:lnSpc>
              <a:spcBef>
                <a:spcPts val="0"/>
              </a:spcBef>
              <a:spcAft>
                <a:spcPts val="0"/>
              </a:spcAft>
              <a:buNone/>
              <a:tabLst/>
              <a:defRPr sz="1800" b="0" i="0" u="none" strike="noStrike" kern="0" cap="none" spc="0" baseline="0">
                <a:solidFill>
                  <a:srgbClr val="000000"/>
                </a:solidFill>
                <a:uFillTx/>
              </a:defRPr>
            </a:pPr>
            <a:r>
              <a:rPr lang="de-DE" sz="2000" b="1" dirty="0">
                <a:solidFill>
                  <a:srgbClr val="000000"/>
                </a:solidFill>
                <a:latin typeface="Calibri"/>
                <a:cs typeface="Calibri"/>
              </a:rPr>
              <a:t>Online-Shopping</a:t>
            </a:r>
            <a:endParaRPr lang="de-DE" dirty="0"/>
          </a:p>
        </p:txBody>
      </p:sp>
      <p:sp>
        <p:nvSpPr>
          <p:cNvPr id="31" name="Rectangle 9">
            <a:extLst>
              <a:ext uri="{FF2B5EF4-FFF2-40B4-BE49-F238E27FC236}">
                <a16:creationId xmlns:a16="http://schemas.microsoft.com/office/drawing/2014/main" id="{828A6566-21F7-E448-8091-44F96A85C663}"/>
              </a:ext>
            </a:extLst>
          </p:cNvPr>
          <p:cNvSpPr/>
          <p:nvPr/>
        </p:nvSpPr>
        <p:spPr>
          <a:xfrm>
            <a:off x="7425219" y="3823342"/>
            <a:ext cx="3810659" cy="523220"/>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000" b="1" dirty="0">
                <a:solidFill>
                  <a:srgbClr val="000000"/>
                </a:solidFill>
                <a:latin typeface="Calibri"/>
                <a:ea typeface="Times New Roman" pitchFamily="18"/>
                <a:cs typeface="Calibri"/>
              </a:rPr>
              <a:t>Alexa/Spracherkennungssoftware</a:t>
            </a:r>
            <a:endParaRPr lang="de-DE" sz="2000" b="1" i="0" u="none" strike="noStrike" kern="1200" cap="none" spc="0" baseline="0" dirty="0">
              <a:solidFill>
                <a:srgbClr val="000000"/>
              </a:solidFill>
              <a:uFillTx/>
              <a:latin typeface="Calibri" pitchFamily="34"/>
              <a:ea typeface="Times New Roman" pitchFamily="18"/>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800" b="1" i="0" u="none" strike="noStrike" kern="1200" cap="none" spc="0" baseline="0" dirty="0">
              <a:solidFill>
                <a:srgbClr val="000000"/>
              </a:solidFill>
              <a:uFillTx/>
              <a:latin typeface="Calibri"/>
            </a:endParaRPr>
          </a:p>
        </p:txBody>
      </p:sp>
      <p:sp>
        <p:nvSpPr>
          <p:cNvPr id="32" name="Rectangle 3">
            <a:extLst>
              <a:ext uri="{FF2B5EF4-FFF2-40B4-BE49-F238E27FC236}">
                <a16:creationId xmlns:a16="http://schemas.microsoft.com/office/drawing/2014/main" id="{953C1C86-46B6-3F4A-AC30-70819AA4C5D3}"/>
              </a:ext>
            </a:extLst>
          </p:cNvPr>
          <p:cNvSpPr/>
          <p:nvPr/>
        </p:nvSpPr>
        <p:spPr>
          <a:xfrm>
            <a:off x="3131199" y="5274314"/>
            <a:ext cx="1137684" cy="754053"/>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Calibri" pitchFamily="34"/>
                <a:ea typeface="Times New Roman" pitchFamily="18"/>
                <a:cs typeface="Calibri" pitchFamily="34"/>
              </a:rPr>
              <a:t> </a:t>
            </a:r>
            <a:endParaRPr lang="de-DE" sz="800" b="0" i="0" u="none" strike="noStrike" kern="1200" cap="none" spc="0" baseline="0">
              <a:solidFill>
                <a:srgbClr val="000000"/>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000" b="1" i="0" u="none" strike="noStrike" kern="1200" cap="none" spc="0" baseline="0" err="1">
                <a:solidFill>
                  <a:srgbClr val="000000"/>
                </a:solidFill>
                <a:uFillTx/>
                <a:latin typeface="Calibri" pitchFamily="34"/>
                <a:ea typeface="Times New Roman" pitchFamily="18"/>
                <a:cs typeface="Calibri" pitchFamily="34"/>
              </a:rPr>
              <a:t>Chatbots</a:t>
            </a:r>
            <a:endParaRPr lang="de-DE" sz="2000" b="1" i="0" u="none" strike="noStrike" kern="1200" cap="none" spc="0" baseline="0">
              <a:solidFill>
                <a:srgbClr val="000000"/>
              </a:solidFill>
              <a:uFillTx/>
              <a:latin typeface="Calibri" pitchFamily="34"/>
              <a:ea typeface="Times New Roman" pitchFamily="18"/>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100" b="1" i="0" u="none" strike="noStrike" kern="1200" cap="none" spc="0" baseline="0">
              <a:solidFill>
                <a:srgbClr val="000000"/>
              </a:solidFill>
              <a:uFillTx/>
              <a:latin typeface="Calibri"/>
            </a:endParaRPr>
          </a:p>
        </p:txBody>
      </p:sp>
      <p:sp>
        <p:nvSpPr>
          <p:cNvPr id="33" name="Rectangle 3">
            <a:extLst>
              <a:ext uri="{FF2B5EF4-FFF2-40B4-BE49-F238E27FC236}">
                <a16:creationId xmlns:a16="http://schemas.microsoft.com/office/drawing/2014/main" id="{1DA8AEB6-B92D-1841-AB5E-1D9D21AA1F93}"/>
              </a:ext>
            </a:extLst>
          </p:cNvPr>
          <p:cNvSpPr/>
          <p:nvPr/>
        </p:nvSpPr>
        <p:spPr>
          <a:xfrm>
            <a:off x="5551988" y="5335870"/>
            <a:ext cx="3661580" cy="692497"/>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800" b="0" i="0" u="none" strike="noStrike" kern="1200" cap="none" spc="0" baseline="0">
              <a:solidFill>
                <a:srgbClr val="000000"/>
              </a:solidFill>
              <a:uFillTx/>
              <a:latin typeface="Calibri"/>
            </a:endParaRPr>
          </a:p>
          <a:p>
            <a:pPr hangingPunct="0">
              <a:defRPr sz="1800" b="0" i="0" u="none" strike="noStrike" kern="0" cap="none" spc="0" baseline="0">
                <a:solidFill>
                  <a:srgbClr val="000000"/>
                </a:solidFill>
                <a:uFillTx/>
              </a:defRPr>
            </a:pPr>
            <a:r>
              <a:rPr lang="de-DE" sz="2000" b="1" dirty="0">
                <a:solidFill>
                  <a:srgbClr val="000000"/>
                </a:solidFill>
                <a:latin typeface="Calibri"/>
                <a:ea typeface="Times New Roman" pitchFamily="18"/>
                <a:cs typeface="Calibri"/>
              </a:rPr>
              <a:t>Instagram/</a:t>
            </a:r>
            <a:r>
              <a:rPr lang="de-DE" sz="2000" b="1" dirty="0" err="1">
                <a:solidFill>
                  <a:srgbClr val="000000"/>
                </a:solidFill>
                <a:latin typeface="Calibri"/>
                <a:ea typeface="Times New Roman" pitchFamily="18"/>
                <a:cs typeface="Calibri"/>
              </a:rPr>
              <a:t>Youtube</a:t>
            </a:r>
            <a:r>
              <a:rPr lang="de-DE" sz="2000" b="1" dirty="0">
                <a:solidFill>
                  <a:srgbClr val="000000"/>
                </a:solidFill>
                <a:latin typeface="Calibri"/>
                <a:ea typeface="Times New Roman" pitchFamily="18"/>
                <a:cs typeface="Calibri"/>
              </a:rPr>
              <a:t> Algorithmen</a:t>
            </a:r>
            <a:endParaRPr lang="de-DE" sz="2000" b="1" i="0" u="none" strike="noStrike" kern="0" cap="none" spc="0" baseline="0" dirty="0">
              <a:solidFill>
                <a:srgbClr val="000000"/>
              </a:solidFill>
              <a:uFillTx/>
              <a:latin typeface="Calibri" pitchFamily="34"/>
              <a:ea typeface="Times New Roman" pitchFamily="18"/>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100" b="1" i="0" u="none" strike="noStrike" kern="1200" cap="none" spc="0" baseline="0">
              <a:solidFill>
                <a:srgbClr val="000000"/>
              </a:solidFill>
              <a:uFillTx/>
              <a:latin typeface="Calibri"/>
            </a:endParaRPr>
          </a:p>
        </p:txBody>
      </p:sp>
      <p:pic>
        <p:nvPicPr>
          <p:cNvPr id="35" name="Grafik 34" descr="Kompass mit einfarbiger Füllung">
            <a:extLst>
              <a:ext uri="{FF2B5EF4-FFF2-40B4-BE49-F238E27FC236}">
                <a16:creationId xmlns:a16="http://schemas.microsoft.com/office/drawing/2014/main" id="{5E171773-C339-D397-FDF7-E2C31E97F7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222" y="2971800"/>
            <a:ext cx="914400" cy="914400"/>
          </a:xfrm>
          <a:prstGeom prst="rect">
            <a:avLst/>
          </a:prstGeom>
        </p:spPr>
      </p:pic>
      <p:pic>
        <p:nvPicPr>
          <p:cNvPr id="39" name="Grafik 38" descr="Karte mit Ortsmarkierung mit einfarbiger Füllung">
            <a:extLst>
              <a:ext uri="{FF2B5EF4-FFF2-40B4-BE49-F238E27FC236}">
                <a16:creationId xmlns:a16="http://schemas.microsoft.com/office/drawing/2014/main" id="{1404EF8B-1315-4CF6-4E63-480365C5AD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5622" y="2623826"/>
            <a:ext cx="1367682" cy="1367682"/>
          </a:xfrm>
          <a:prstGeom prst="rect">
            <a:avLst/>
          </a:prstGeom>
        </p:spPr>
      </p:pic>
      <p:pic>
        <p:nvPicPr>
          <p:cNvPr id="41" name="Grafik 40" descr="E-Commerce mit einfarbiger Füllung">
            <a:extLst>
              <a:ext uri="{FF2B5EF4-FFF2-40B4-BE49-F238E27FC236}">
                <a16:creationId xmlns:a16="http://schemas.microsoft.com/office/drawing/2014/main" id="{FB3792D8-8421-98A5-4114-96BF4E7A10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2490" y="1081257"/>
            <a:ext cx="1542569" cy="1542569"/>
          </a:xfrm>
          <a:prstGeom prst="rect">
            <a:avLst/>
          </a:prstGeom>
        </p:spPr>
      </p:pic>
      <p:pic>
        <p:nvPicPr>
          <p:cNvPr id="43" name="Grafik 42" descr="Sprache mit einfarbiger Füllung">
            <a:extLst>
              <a:ext uri="{FF2B5EF4-FFF2-40B4-BE49-F238E27FC236}">
                <a16:creationId xmlns:a16="http://schemas.microsoft.com/office/drawing/2014/main" id="{102C3EA3-61A4-CBE4-0533-33A00C3605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4192" y="2852592"/>
            <a:ext cx="914400" cy="914400"/>
          </a:xfrm>
          <a:prstGeom prst="rect">
            <a:avLst/>
          </a:prstGeom>
        </p:spPr>
      </p:pic>
      <p:pic>
        <p:nvPicPr>
          <p:cNvPr id="45" name="Grafik 44" descr="Radiomikrofon mit einfarbiger Füllung">
            <a:extLst>
              <a:ext uri="{FF2B5EF4-FFF2-40B4-BE49-F238E27FC236}">
                <a16:creationId xmlns:a16="http://schemas.microsoft.com/office/drawing/2014/main" id="{020030CB-3726-1696-DD37-3DB883922B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01872" y="2816534"/>
            <a:ext cx="914400" cy="914400"/>
          </a:xfrm>
          <a:prstGeom prst="rect">
            <a:avLst/>
          </a:prstGeom>
        </p:spPr>
      </p:pic>
      <p:pic>
        <p:nvPicPr>
          <p:cNvPr id="47" name="Grafik 46" descr="Programmierer mit einfarbiger Füllung">
            <a:extLst>
              <a:ext uri="{FF2B5EF4-FFF2-40B4-BE49-F238E27FC236}">
                <a16:creationId xmlns:a16="http://schemas.microsoft.com/office/drawing/2014/main" id="{33FA2BAD-6D1E-2AEE-C13F-C0F6738D0D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74730" y="4465496"/>
            <a:ext cx="914400" cy="914400"/>
          </a:xfrm>
          <a:prstGeom prst="rect">
            <a:avLst/>
          </a:prstGeom>
        </p:spPr>
      </p:pic>
      <p:pic>
        <p:nvPicPr>
          <p:cNvPr id="49" name="Grafik 48" descr="Chatblase mit einfarbiger Füllung">
            <a:extLst>
              <a:ext uri="{FF2B5EF4-FFF2-40B4-BE49-F238E27FC236}">
                <a16:creationId xmlns:a16="http://schemas.microsoft.com/office/drawing/2014/main" id="{29A5B31E-321A-A55D-F7F6-D5093B467B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56390" y="4571078"/>
            <a:ext cx="914400" cy="914400"/>
          </a:xfrm>
          <a:prstGeom prst="rect">
            <a:avLst/>
          </a:prstGeom>
        </p:spPr>
      </p:pic>
      <p:pic>
        <p:nvPicPr>
          <p:cNvPr id="51" name="Grafik 50" descr="Präsentation mit Medien mit einfarbiger Füllung">
            <a:extLst>
              <a:ext uri="{FF2B5EF4-FFF2-40B4-BE49-F238E27FC236}">
                <a16:creationId xmlns:a16="http://schemas.microsoft.com/office/drawing/2014/main" id="{DAE62FED-31F0-71D4-42B4-172D5F1F40E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10819" y="4598113"/>
            <a:ext cx="914400" cy="914400"/>
          </a:xfrm>
          <a:prstGeom prst="rect">
            <a:avLst/>
          </a:prstGeom>
        </p:spPr>
      </p:pic>
      <p:pic>
        <p:nvPicPr>
          <p:cNvPr id="3" name="Grafik 2" descr="Filmklappe Silhouette">
            <a:extLst>
              <a:ext uri="{FF2B5EF4-FFF2-40B4-BE49-F238E27FC236}">
                <a16:creationId xmlns:a16="http://schemas.microsoft.com/office/drawing/2014/main" id="{4E5EE9BB-0156-5487-23FE-87FB1210EE2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13978" y="143659"/>
            <a:ext cx="1737470" cy="1737470"/>
          </a:xfrm>
          <a:prstGeom prst="rect">
            <a:avLst/>
          </a:prstGeom>
        </p:spPr>
      </p:pic>
      <p:sp>
        <p:nvSpPr>
          <p:cNvPr id="4" name="Rectangle 9">
            <a:extLst>
              <a:ext uri="{FF2B5EF4-FFF2-40B4-BE49-F238E27FC236}">
                <a16:creationId xmlns:a16="http://schemas.microsoft.com/office/drawing/2014/main" id="{F26FC7F7-0FBE-F509-8B4A-02D3AE2FAEF5}"/>
              </a:ext>
            </a:extLst>
          </p:cNvPr>
          <p:cNvSpPr/>
          <p:nvPr/>
        </p:nvSpPr>
        <p:spPr>
          <a:xfrm>
            <a:off x="6634097" y="1863992"/>
            <a:ext cx="1887055" cy="400110"/>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a:lnSpc>
                <a:spcPct val="100000"/>
              </a:lnSpc>
              <a:spcBef>
                <a:spcPts val="0"/>
              </a:spcBef>
              <a:spcAft>
                <a:spcPts val="0"/>
              </a:spcAft>
              <a:buNone/>
              <a:tabLst/>
              <a:defRPr sz="1800" b="0" i="0" u="none" strike="noStrike" kern="0" cap="none" spc="0" baseline="0">
                <a:solidFill>
                  <a:srgbClr val="000000"/>
                </a:solidFill>
                <a:uFillTx/>
              </a:defRPr>
            </a:pPr>
            <a:r>
              <a:rPr lang="de-DE" sz="2000" b="1" dirty="0">
                <a:solidFill>
                  <a:srgbClr val="000000"/>
                </a:solidFill>
                <a:latin typeface="Calibri"/>
                <a:cs typeface="Calibri"/>
              </a:rPr>
              <a:t>Film und Videos</a:t>
            </a:r>
            <a:endParaRPr lang="de-DE" dirty="0"/>
          </a:p>
        </p:txBody>
      </p:sp>
    </p:spTree>
    <p:extLst>
      <p:ext uri="{BB962C8B-B14F-4D97-AF65-F5344CB8AC3E}">
        <p14:creationId xmlns:p14="http://schemas.microsoft.com/office/powerpoint/2010/main" val="334811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Werbung Silhouette">
            <a:extLst>
              <a:ext uri="{FF2B5EF4-FFF2-40B4-BE49-F238E27FC236}">
                <a16:creationId xmlns:a16="http://schemas.microsoft.com/office/drawing/2014/main" id="{85DD2AE3-C92A-9299-0B0B-067BB1994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2077" y="-109478"/>
            <a:ext cx="7933482" cy="7933482"/>
          </a:xfrm>
          <a:prstGeom prst="rect">
            <a:avLst/>
          </a:prstGeom>
        </p:spPr>
      </p:pic>
      <p:sp>
        <p:nvSpPr>
          <p:cNvPr id="9" name="Textfeld 8">
            <a:extLst>
              <a:ext uri="{FF2B5EF4-FFF2-40B4-BE49-F238E27FC236}">
                <a16:creationId xmlns:a16="http://schemas.microsoft.com/office/drawing/2014/main" id="{37168C4E-60E9-9ED9-2E4B-31908F2830C0}"/>
              </a:ext>
            </a:extLst>
          </p:cNvPr>
          <p:cNvSpPr txBox="1"/>
          <p:nvPr/>
        </p:nvSpPr>
        <p:spPr>
          <a:xfrm>
            <a:off x="3437681" y="1667042"/>
            <a:ext cx="6332080" cy="2554545"/>
          </a:xfrm>
          <a:prstGeom prst="rect">
            <a:avLst/>
          </a:prstGeom>
          <a:noFill/>
        </p:spPr>
        <p:txBody>
          <a:bodyPr wrap="square">
            <a:spAutoFit/>
          </a:bodyPr>
          <a:lstStyle/>
          <a:p>
            <a:pPr algn="ctr" rtl="0" fontAlgn="base"/>
            <a:r>
              <a:rPr lang="de-DE" sz="2400" b="0" i="0" u="none" strike="noStrike" dirty="0">
                <a:solidFill>
                  <a:srgbClr val="000000"/>
                </a:solidFill>
                <a:effectLst/>
                <a:latin typeface="Calibri" panose="020F0502020204030204" pitchFamily="34" charset="0"/>
              </a:rPr>
              <a:t>„Wir gehen davon aus, dass jeder Aspekt des Lernens oder jedes andere Merkmal der Intelligenz prinzipiell so genau beschrieben werden kann, dass man eine Maschine dazu bringen kann, es zu simulieren.“ </a:t>
            </a:r>
            <a:r>
              <a:rPr lang="de-DE" sz="2400" b="0" i="0" dirty="0">
                <a:effectLst/>
                <a:latin typeface="Calibri" panose="020F0502020204030204" pitchFamily="34" charset="0"/>
              </a:rPr>
              <a:t>​​</a:t>
            </a:r>
          </a:p>
          <a:p>
            <a:pPr algn="ctr" rtl="0" fontAlgn="base"/>
            <a:endParaRPr lang="de-DE" sz="2400" b="0" i="0" dirty="0">
              <a:effectLst/>
            </a:endParaRPr>
          </a:p>
          <a:p>
            <a:pPr algn="ctr" rtl="0" fontAlgn="base"/>
            <a:r>
              <a:rPr lang="de-DE" sz="1600" i="0" u="none" strike="noStrike" dirty="0">
                <a:effectLst/>
                <a:latin typeface="Calibri" panose="020F0502020204030204" pitchFamily="34" charset="0"/>
              </a:rPr>
              <a:t>McCarthy; Förderantrag der </a:t>
            </a:r>
            <a:r>
              <a:rPr lang="de-DE" sz="1600" i="0" u="none" strike="noStrike" dirty="0" err="1">
                <a:effectLst/>
                <a:latin typeface="Calibri" panose="020F0502020204030204" pitchFamily="34" charset="0"/>
              </a:rPr>
              <a:t>Darthmouth</a:t>
            </a:r>
            <a:r>
              <a:rPr lang="de-DE" sz="1600" i="0" u="none" strike="noStrike" dirty="0">
                <a:effectLst/>
                <a:latin typeface="Calibri" panose="020F0502020204030204" pitchFamily="34" charset="0"/>
              </a:rPr>
              <a:t> Conference; 1955.</a:t>
            </a:r>
            <a:r>
              <a:rPr lang="en-US" sz="1600" i="0" dirty="0">
                <a:effectLst/>
                <a:latin typeface="Calibri" panose="020F0502020204030204" pitchFamily="34" charset="0"/>
              </a:rPr>
              <a:t>​</a:t>
            </a:r>
            <a:endParaRPr lang="en-US" sz="1600" i="0" dirty="0">
              <a:effectLst/>
            </a:endParaRPr>
          </a:p>
        </p:txBody>
      </p:sp>
    </p:spTree>
    <p:extLst>
      <p:ext uri="{BB962C8B-B14F-4D97-AF65-F5344CB8AC3E}">
        <p14:creationId xmlns:p14="http://schemas.microsoft.com/office/powerpoint/2010/main" val="71784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9C9A531-EF8B-CF6A-2271-08B818289208}"/>
              </a:ext>
            </a:extLst>
          </p:cNvPr>
          <p:cNvSpPr>
            <a:spLocks noGrp="1"/>
          </p:cNvSpPr>
          <p:nvPr>
            <p:ph type="body" sz="quarter" idx="11"/>
          </p:nvPr>
        </p:nvSpPr>
        <p:spPr>
          <a:xfrm>
            <a:off x="757021" y="2179201"/>
            <a:ext cx="11050980" cy="3801041"/>
          </a:xfrm>
        </p:spPr>
        <p:txBody>
          <a:bodyPr wrap="square" lIns="0" tIns="0" rIns="0" bIns="0" anchor="t">
            <a:spAutoFit/>
          </a:bodyPr>
          <a:lstStyle/>
          <a:p>
            <a:pPr marL="236855" indent="-236855"/>
            <a:r>
              <a:rPr lang="de-DE" dirty="0"/>
              <a:t>Harvard 1950er Jahre: mit 100 formalen Regeln könne ein Text übersetzt werden​</a:t>
            </a:r>
            <a:endParaRPr lang="de-DE"/>
          </a:p>
          <a:p>
            <a:pPr marL="236855" indent="-236855"/>
            <a:r>
              <a:rPr lang="de-DE" dirty="0"/>
              <a:t>Nach 5 Jahren wird der Bibelvers auf russisch wie folgt übersetzt: </a:t>
            </a:r>
            <a:endParaRPr lang="de-DE" dirty="0">
              <a:cs typeface="Arial"/>
            </a:endParaRPr>
          </a:p>
          <a:p>
            <a:pPr marL="236855" indent="-236855"/>
            <a:endParaRPr lang="de-DE" dirty="0"/>
          </a:p>
          <a:p>
            <a:pPr marL="0" indent="0" algn="ctr">
              <a:buNone/>
            </a:pPr>
            <a:r>
              <a:rPr lang="de-DE" dirty="0"/>
              <a:t>"der Geist ist willig, das Fleisch ist schwach" </a:t>
            </a:r>
          </a:p>
          <a:p>
            <a:pPr marL="0" indent="0" algn="ctr">
              <a:buNone/>
            </a:pPr>
            <a:endParaRPr lang="de-DE" dirty="0"/>
          </a:p>
          <a:p>
            <a:pPr marL="0" indent="0" algn="ctr">
              <a:buNone/>
            </a:pPr>
            <a:r>
              <a:rPr lang="de-DE" dirty="0"/>
              <a:t>"der Wodka ist angenehm, das Fleisch ist verdorben"​</a:t>
            </a:r>
          </a:p>
          <a:p>
            <a:pPr marL="236855" indent="-236855"/>
            <a:endParaRPr lang="de-DE" dirty="0">
              <a:cs typeface="Arial"/>
            </a:endParaRPr>
          </a:p>
        </p:txBody>
      </p:sp>
      <p:sp>
        <p:nvSpPr>
          <p:cNvPr id="4" name="Pfeil: nach unten 3">
            <a:extLst>
              <a:ext uri="{FF2B5EF4-FFF2-40B4-BE49-F238E27FC236}">
                <a16:creationId xmlns:a16="http://schemas.microsoft.com/office/drawing/2014/main" id="{6AD45595-39EE-D6A6-2BCA-8D35BF43B0A0}"/>
              </a:ext>
            </a:extLst>
          </p:cNvPr>
          <p:cNvSpPr/>
          <p:nvPr/>
        </p:nvSpPr>
        <p:spPr>
          <a:xfrm>
            <a:off x="6077000" y="4534655"/>
            <a:ext cx="414068" cy="4658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6892689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nenseite - Master">
  <a:themeElements>
    <a:clrScheme name="UT-Titel - Text schwarz">
      <a:dk1>
        <a:srgbClr val="000000"/>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fontScheme name="UT_TIT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T_TITEL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9__PPT Vorlage UT_April 2021.pptx" id="{75B670DA-CE19-4ED1-9B8D-CAD77A729605}" vid="{7B7CC7F7-8468-47FC-B069-45D8151ED331}"/>
    </a:ext>
  </a:extLst>
</a:theme>
</file>

<file path=ppt/theme/theme3.xml><?xml version="1.0" encoding="utf-8"?>
<a:theme xmlns:a="http://schemas.openxmlformats.org/drawingml/2006/main" name="Titelseite - Master">
  <a:themeElements>
    <a:clrScheme name="UT-Titel - Text schwarz">
      <a:dk1>
        <a:srgbClr val="000000"/>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fontScheme name="UT_TIT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T_TITEL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9__PPT Vorlage UT_April 2021.pptx" id="{75B670DA-CE19-4ED1-9B8D-CAD77A729605}" vid="{E2CCD61C-40DD-4C78-874B-1A49959F9F49}"/>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1136</Words>
  <Application>Microsoft Office PowerPoint</Application>
  <PresentationFormat>Breitbild</PresentationFormat>
  <Paragraphs>145</Paragraphs>
  <Slides>26</Slides>
  <Notes>9</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26</vt:i4>
      </vt:variant>
    </vt:vector>
  </HeadingPairs>
  <TitlesOfParts>
    <vt:vector size="36" baseType="lpstr">
      <vt:lpstr>-apple-system</vt:lpstr>
      <vt:lpstr>Arial</vt:lpstr>
      <vt:lpstr>Calibri</vt:lpstr>
      <vt:lpstr>Calibri Light</vt:lpstr>
      <vt:lpstr>Liberation Serif</vt:lpstr>
      <vt:lpstr>Roboto</vt:lpstr>
      <vt:lpstr>Wingdings</vt:lpstr>
      <vt:lpstr>Larissa</vt:lpstr>
      <vt:lpstr>1_Innenseite - Master</vt:lpstr>
      <vt:lpstr>Titelseite - 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Theresia Ziegs</dc:creator>
  <cp:lastModifiedBy>Theresia Ziegs</cp:lastModifiedBy>
  <cp:revision>156</cp:revision>
  <dcterms:created xsi:type="dcterms:W3CDTF">2023-10-27T12:16:08Z</dcterms:created>
  <dcterms:modified xsi:type="dcterms:W3CDTF">2025-10-07T14:44:19Z</dcterms:modified>
</cp:coreProperties>
</file>