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960" r:id="rId2"/>
    <p:sldMasterId id="2147485956" r:id="rId3"/>
  </p:sldMasterIdLst>
  <p:notesMasterIdLst>
    <p:notesMasterId r:id="rId31"/>
  </p:notesMasterIdLst>
  <p:sldIdLst>
    <p:sldId id="1516" r:id="rId4"/>
    <p:sldId id="259" r:id="rId5"/>
    <p:sldId id="1481" r:id="rId6"/>
    <p:sldId id="261" r:id="rId7"/>
    <p:sldId id="1502" r:id="rId8"/>
    <p:sldId id="1484" r:id="rId9"/>
    <p:sldId id="1482" r:id="rId10"/>
    <p:sldId id="1523" r:id="rId11"/>
    <p:sldId id="1443" r:id="rId12"/>
    <p:sldId id="1531" r:id="rId13"/>
    <p:sldId id="1529" r:id="rId14"/>
    <p:sldId id="1525" r:id="rId15"/>
    <p:sldId id="1524" r:id="rId16"/>
    <p:sldId id="1536" r:id="rId17"/>
    <p:sldId id="1528" r:id="rId18"/>
    <p:sldId id="1527" r:id="rId19"/>
    <p:sldId id="1526" r:id="rId20"/>
    <p:sldId id="1532" r:id="rId21"/>
    <p:sldId id="1533" r:id="rId22"/>
    <p:sldId id="1534" r:id="rId23"/>
    <p:sldId id="1535" r:id="rId24"/>
    <p:sldId id="1537" r:id="rId25"/>
    <p:sldId id="1538" r:id="rId26"/>
    <p:sldId id="1539" r:id="rId27"/>
    <p:sldId id="1510" r:id="rId28"/>
    <p:sldId id="1540" r:id="rId29"/>
    <p:sldId id="1463"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A8C"/>
    <a:srgbClr val="2281BE"/>
    <a:srgbClr val="90CE9A"/>
    <a:srgbClr val="F3F0E8"/>
    <a:srgbClr val="2D65AF"/>
    <a:srgbClr val="124A8B"/>
    <a:srgbClr val="2C9BD6"/>
    <a:srgbClr val="131039"/>
    <a:srgbClr val="3366CC"/>
    <a:srgbClr val="FAF2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40B0F1-438D-108F-8F63-CBEB1C672E8F}" v="132" dt="2025-07-23T15:13:53.0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70327" autoAdjust="0"/>
  </p:normalViewPr>
  <p:slideViewPr>
    <p:cSldViewPr snapToGrid="0">
      <p:cViewPr varScale="1">
        <p:scale>
          <a:sx n="78" d="100"/>
          <a:sy n="78" d="100"/>
        </p:scale>
        <p:origin x="1644" y="78"/>
      </p:cViewPr>
      <p:guideLst/>
    </p:cSldViewPr>
  </p:slideViewPr>
  <p:notesTextViewPr>
    <p:cViewPr>
      <p:scale>
        <a:sx n="1" d="1"/>
        <a:sy n="1" d="1"/>
      </p:scale>
      <p:origin x="0" y="0"/>
    </p:cViewPr>
  </p:notesTextViewPr>
  <p:sorterViewPr>
    <p:cViewPr>
      <p:scale>
        <a:sx n="100" d="100"/>
        <a:sy n="100" d="100"/>
      </p:scale>
      <p:origin x="0" y="-69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C7C6D5-BA63-48FD-9E2C-DCDC3E4FB04F}" type="datetimeFigureOut">
              <a:t>07.10.2025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80BA1-FFB6-4F58-B34F-28091E21BCB3}" type="slidenum">
              <a:t>‹Nr.›</a:t>
            </a:fld>
            <a:endParaRPr lang="de-DE"/>
          </a:p>
        </p:txBody>
      </p:sp>
    </p:spTree>
    <p:extLst>
      <p:ext uri="{BB962C8B-B14F-4D97-AF65-F5344CB8AC3E}">
        <p14:creationId xmlns:p14="http://schemas.microsoft.com/office/powerpoint/2010/main" val="1399520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Storytelling: Maki [</a:t>
            </a:r>
            <a:r>
              <a:rPr lang="de-DE" dirty="0" err="1"/>
              <a:t>mäki</a:t>
            </a:r>
            <a:r>
              <a:rPr lang="de-DE" dirty="0"/>
              <a:t>] führt durch die Stunde.</a:t>
            </a:r>
          </a:p>
          <a:p>
            <a:endParaRPr lang="de-DE" dirty="0"/>
          </a:p>
        </p:txBody>
      </p:sp>
      <p:sp>
        <p:nvSpPr>
          <p:cNvPr id="4" name="Foliennummernplatzhalter 3"/>
          <p:cNvSpPr>
            <a:spLocks noGrp="1"/>
          </p:cNvSpPr>
          <p:nvPr>
            <p:ph type="sldNum" sz="quarter" idx="5"/>
          </p:nvPr>
        </p:nvSpPr>
        <p:spPr/>
        <p:txBody>
          <a:bodyPr/>
          <a:lstStyle/>
          <a:p>
            <a:fld id="{15E80BA1-FFB6-4F58-B34F-28091E21BCB3}" type="slidenum">
              <a:rPr lang="de-DE" smtClean="0"/>
              <a:t>3</a:t>
            </a:fld>
            <a:endParaRPr lang="de-DE"/>
          </a:p>
        </p:txBody>
      </p:sp>
    </p:spTree>
    <p:extLst>
      <p:ext uri="{BB962C8B-B14F-4D97-AF65-F5344CB8AC3E}">
        <p14:creationId xmlns:p14="http://schemas.microsoft.com/office/powerpoint/2010/main" val="3759736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Jetzt mal selbst ausprobieren, der Reihe nach.</a:t>
            </a:r>
          </a:p>
        </p:txBody>
      </p:sp>
      <p:sp>
        <p:nvSpPr>
          <p:cNvPr id="4" name="Foliennummernplatzhalter 3"/>
          <p:cNvSpPr>
            <a:spLocks noGrp="1"/>
          </p:cNvSpPr>
          <p:nvPr>
            <p:ph type="sldNum" sz="quarter" idx="5"/>
          </p:nvPr>
        </p:nvSpPr>
        <p:spPr/>
        <p:txBody>
          <a:bodyPr/>
          <a:lstStyle/>
          <a:p>
            <a:fld id="{15E80BA1-FFB6-4F58-B34F-28091E21BCB3}" type="slidenum">
              <a:rPr lang="de-DE" smtClean="0"/>
              <a:t>17</a:t>
            </a:fld>
            <a:endParaRPr lang="de-DE"/>
          </a:p>
        </p:txBody>
      </p:sp>
    </p:spTree>
    <p:extLst>
      <p:ext uri="{BB962C8B-B14F-4D97-AF65-F5344CB8AC3E}">
        <p14:creationId xmlns:p14="http://schemas.microsoft.com/office/powerpoint/2010/main" val="2519543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Qualität und Quantität der Trainingsdaten ist wichtig! Was passiert bei unvollständigen oder voreingenommenen Trainingsdaten?</a:t>
            </a:r>
          </a:p>
        </p:txBody>
      </p:sp>
      <p:sp>
        <p:nvSpPr>
          <p:cNvPr id="4" name="Foliennummernplatzhalter 3"/>
          <p:cNvSpPr>
            <a:spLocks noGrp="1"/>
          </p:cNvSpPr>
          <p:nvPr>
            <p:ph type="sldNum" sz="quarter" idx="5"/>
          </p:nvPr>
        </p:nvSpPr>
        <p:spPr/>
        <p:txBody>
          <a:bodyPr/>
          <a:lstStyle/>
          <a:p>
            <a:fld id="{15E80BA1-FFB6-4F58-B34F-28091E21BCB3}" type="slidenum">
              <a:rPr lang="de-DE" smtClean="0"/>
              <a:t>21</a:t>
            </a:fld>
            <a:endParaRPr lang="de-DE"/>
          </a:p>
        </p:txBody>
      </p:sp>
    </p:spTree>
    <p:extLst>
      <p:ext uri="{BB962C8B-B14F-4D97-AF65-F5344CB8AC3E}">
        <p14:creationId xmlns:p14="http://schemas.microsoft.com/office/powerpoint/2010/main" val="344725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 </a:t>
            </a:r>
            <a:r>
              <a:rPr lang="de-DE" b="1" dirty="0"/>
              <a:t>Falsche Antworten</a:t>
            </a:r>
            <a:r>
              <a:rPr lang="de-DE" dirty="0"/>
              <a:t> Chatbots erfinden manchmal Infos („Halluzinationen“) </a:t>
            </a:r>
          </a:p>
          <a:p>
            <a:pPr marL="171450" indent="-171450">
              <a:buFont typeface="Arial" panose="020B0604020202020204" pitchFamily="34" charset="0"/>
              <a:buChar char="•"/>
            </a:pPr>
            <a:r>
              <a:rPr lang="de-DE" dirty="0"/>
              <a:t>🤖 </a:t>
            </a:r>
            <a:r>
              <a:rPr lang="de-DE" b="1" dirty="0"/>
              <a:t>Kein echtes Verständnis</a:t>
            </a:r>
            <a:r>
              <a:rPr lang="de-DE" dirty="0"/>
              <a:t> Sie erkennen Muster, aber „verstehen“ Inhalte nicht wirklich </a:t>
            </a:r>
          </a:p>
          <a:p>
            <a:pPr marL="171450" indent="-171450">
              <a:buFont typeface="Arial" panose="020B0604020202020204" pitchFamily="34" charset="0"/>
              <a:buChar char="•"/>
            </a:pPr>
            <a:r>
              <a:rPr lang="de-DE" dirty="0"/>
              <a:t>🔐 </a:t>
            </a:r>
            <a:r>
              <a:rPr lang="de-DE" b="1" dirty="0"/>
              <a:t>Datenschutz</a:t>
            </a:r>
            <a:r>
              <a:rPr lang="de-DE" dirty="0"/>
              <a:t> Persönliche Daten könnten gespeichert oder weitergegeben werden </a:t>
            </a:r>
          </a:p>
          <a:p>
            <a:pPr marL="171450" indent="-171450">
              <a:buFont typeface="Arial" panose="020B0604020202020204" pitchFamily="34" charset="0"/>
              <a:buChar char="•"/>
            </a:pPr>
            <a:r>
              <a:rPr lang="de-DE" dirty="0"/>
              <a:t>👥 </a:t>
            </a:r>
            <a:r>
              <a:rPr lang="de-DE" b="1" dirty="0"/>
              <a:t>Keine echten Menschen</a:t>
            </a:r>
            <a:r>
              <a:rPr lang="de-DE" dirty="0"/>
              <a:t> Chatbots haben keine Gefühle, Erfahrungen oder echtes Mitgefühl </a:t>
            </a:r>
          </a:p>
          <a:p>
            <a:pPr marL="171450" indent="-171450">
              <a:buFont typeface="Arial" panose="020B0604020202020204" pitchFamily="34" charset="0"/>
              <a:buChar char="•"/>
            </a:pPr>
            <a:r>
              <a:rPr lang="de-DE" dirty="0"/>
              <a:t>💤 </a:t>
            </a:r>
            <a:r>
              <a:rPr lang="de-DE" b="1" dirty="0"/>
              <a:t>Weniger eigenes Denken</a:t>
            </a:r>
            <a:r>
              <a:rPr lang="de-DE" dirty="0"/>
              <a:t> Wer alles vom Chatbot machen lässt, lernt selbst weniger </a:t>
            </a:r>
          </a:p>
          <a:p>
            <a:pPr marL="171450" indent="-171450">
              <a:buFont typeface="Arial" panose="020B0604020202020204" pitchFamily="34" charset="0"/>
              <a:buChar char="•"/>
            </a:pPr>
            <a:r>
              <a:rPr lang="de-DE" dirty="0"/>
              <a:t>⚠️ </a:t>
            </a:r>
            <a:r>
              <a:rPr lang="de-DE" b="1" dirty="0"/>
              <a:t>Vorurteile möglich</a:t>
            </a:r>
            <a:r>
              <a:rPr lang="de-DE" dirty="0"/>
              <a:t> Chatbots übernehmen manchmal problematische Inhalte aus dem Internet </a:t>
            </a:r>
          </a:p>
        </p:txBody>
      </p:sp>
      <p:sp>
        <p:nvSpPr>
          <p:cNvPr id="4" name="Foliennummernplatzhalter 3"/>
          <p:cNvSpPr>
            <a:spLocks noGrp="1"/>
          </p:cNvSpPr>
          <p:nvPr>
            <p:ph type="sldNum" sz="quarter" idx="5"/>
          </p:nvPr>
        </p:nvSpPr>
        <p:spPr/>
        <p:txBody>
          <a:bodyPr/>
          <a:lstStyle/>
          <a:p>
            <a:fld id="{15E80BA1-FFB6-4F58-B34F-28091E21BCB3}" type="slidenum">
              <a:rPr lang="de-DE" smtClean="0"/>
              <a:t>26</a:t>
            </a:fld>
            <a:endParaRPr lang="de-DE"/>
          </a:p>
        </p:txBody>
      </p:sp>
    </p:spTree>
    <p:extLst>
      <p:ext uri="{BB962C8B-B14F-4D97-AF65-F5344CB8AC3E}">
        <p14:creationId xmlns:p14="http://schemas.microsoft.com/office/powerpoint/2010/main" val="3829581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Kognitive Aktivierung</a:t>
            </a:r>
          </a:p>
          <a:p>
            <a:endParaRPr lang="de-DE" dirty="0"/>
          </a:p>
        </p:txBody>
      </p:sp>
      <p:sp>
        <p:nvSpPr>
          <p:cNvPr id="4" name="Foliennummernplatzhalter 3"/>
          <p:cNvSpPr>
            <a:spLocks noGrp="1"/>
          </p:cNvSpPr>
          <p:nvPr>
            <p:ph type="sldNum" sz="quarter" idx="5"/>
          </p:nvPr>
        </p:nvSpPr>
        <p:spPr/>
        <p:txBody>
          <a:bodyPr/>
          <a:lstStyle/>
          <a:p>
            <a:fld id="{15E80BA1-FFB6-4F58-B34F-28091E21BCB3}" type="slidenum">
              <a:rPr lang="de-DE" smtClean="0"/>
              <a:t>5</a:t>
            </a:fld>
            <a:endParaRPr lang="de-DE"/>
          </a:p>
        </p:txBody>
      </p:sp>
    </p:spTree>
    <p:extLst>
      <p:ext uri="{BB962C8B-B14F-4D97-AF65-F5344CB8AC3E}">
        <p14:creationId xmlns:p14="http://schemas.microsoft.com/office/powerpoint/2010/main" val="1623397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Wo nutzt ihr KI</a:t>
            </a:r>
          </a:p>
          <a:p>
            <a:endParaRPr lang="de-DE" dirty="0"/>
          </a:p>
        </p:txBody>
      </p:sp>
      <p:sp>
        <p:nvSpPr>
          <p:cNvPr id="4" name="Foliennummernplatzhalter 3"/>
          <p:cNvSpPr>
            <a:spLocks noGrp="1"/>
          </p:cNvSpPr>
          <p:nvPr>
            <p:ph type="sldNum" sz="quarter" idx="5"/>
          </p:nvPr>
        </p:nvSpPr>
        <p:spPr/>
        <p:txBody>
          <a:bodyPr/>
          <a:lstStyle/>
          <a:p>
            <a:fld id="{15E80BA1-FFB6-4F58-B34F-28091E21BCB3}" type="slidenum">
              <a:rPr lang="de-DE" smtClean="0"/>
              <a:t>6</a:t>
            </a:fld>
            <a:endParaRPr lang="de-DE"/>
          </a:p>
        </p:txBody>
      </p:sp>
    </p:spTree>
    <p:extLst>
      <p:ext uri="{BB962C8B-B14F-4D97-AF65-F5344CB8AC3E}">
        <p14:creationId xmlns:p14="http://schemas.microsoft.com/office/powerpoint/2010/main" val="2566553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Aus dem Antrag für die erste KI-Konferenz weltweit. Intelligenz nachbauen…</a:t>
            </a:r>
          </a:p>
        </p:txBody>
      </p:sp>
      <p:sp>
        <p:nvSpPr>
          <p:cNvPr id="4" name="Foliennummernplatzhalter 3"/>
          <p:cNvSpPr>
            <a:spLocks noGrp="1"/>
          </p:cNvSpPr>
          <p:nvPr>
            <p:ph type="sldNum" sz="quarter" idx="5"/>
          </p:nvPr>
        </p:nvSpPr>
        <p:spPr/>
        <p:txBody>
          <a:bodyPr/>
          <a:lstStyle/>
          <a:p>
            <a:fld id="{15E80BA1-FFB6-4F58-B34F-28091E21BCB3}" type="slidenum">
              <a:rPr lang="de-DE" smtClean="0"/>
              <a:t>8</a:t>
            </a:fld>
            <a:endParaRPr lang="de-DE"/>
          </a:p>
        </p:txBody>
      </p:sp>
    </p:spTree>
    <p:extLst>
      <p:ext uri="{BB962C8B-B14F-4D97-AF65-F5344CB8AC3E}">
        <p14:creationId xmlns:p14="http://schemas.microsoft.com/office/powerpoint/2010/main" val="4063572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KI beschreibt alle Algorithmen, die menschenähnliche Intelligenz erreichen, z.B. Schachcomputer. </a:t>
            </a:r>
          </a:p>
          <a:p>
            <a:r>
              <a:rPr lang="de-DE" dirty="0"/>
              <a:t>Unter ML versteht man Systeme, die selbst lernen. Das schauen wir uns nachher noch mal an. Ein Teilgebiet ist das Deep Learning. Alle aktuellen KI-Anwendungen nutzen Deep Learning Methoden.</a:t>
            </a:r>
          </a:p>
          <a:p>
            <a:r>
              <a:rPr lang="de-DE" dirty="0"/>
              <a:t>Sprachverarbeitung ist eine Anwendung, die wir uns genauer anschauen wollen.</a:t>
            </a:r>
          </a:p>
        </p:txBody>
      </p:sp>
      <p:sp>
        <p:nvSpPr>
          <p:cNvPr id="4" name="Foliennummernplatzhalter 3"/>
          <p:cNvSpPr>
            <a:spLocks noGrp="1"/>
          </p:cNvSpPr>
          <p:nvPr>
            <p:ph type="sldNum" sz="quarter" idx="5"/>
          </p:nvPr>
        </p:nvSpPr>
        <p:spPr/>
        <p:txBody>
          <a:bodyPr/>
          <a:lstStyle/>
          <a:p>
            <a:fld id="{15E80BA1-FFB6-4F58-B34F-28091E21BCB3}" type="slidenum">
              <a:rPr lang="de-DE" smtClean="0"/>
              <a:t>9</a:t>
            </a:fld>
            <a:endParaRPr lang="de-DE"/>
          </a:p>
        </p:txBody>
      </p:sp>
    </p:spTree>
    <p:extLst>
      <p:ext uri="{BB962C8B-B14F-4D97-AF65-F5344CB8AC3E}">
        <p14:creationId xmlns:p14="http://schemas.microsoft.com/office/powerpoint/2010/main" val="2088963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Text verstehen, Text schreiben</a:t>
            </a:r>
          </a:p>
        </p:txBody>
      </p:sp>
      <p:sp>
        <p:nvSpPr>
          <p:cNvPr id="4" name="Foliennummernplatzhalter 3"/>
          <p:cNvSpPr>
            <a:spLocks noGrp="1"/>
          </p:cNvSpPr>
          <p:nvPr>
            <p:ph type="sldNum" sz="quarter" idx="5"/>
          </p:nvPr>
        </p:nvSpPr>
        <p:spPr/>
        <p:txBody>
          <a:bodyPr/>
          <a:lstStyle/>
          <a:p>
            <a:fld id="{15E80BA1-FFB6-4F58-B34F-28091E21BCB3}" type="slidenum">
              <a:rPr lang="de-DE" smtClean="0"/>
              <a:t>11</a:t>
            </a:fld>
            <a:endParaRPr lang="de-DE"/>
          </a:p>
        </p:txBody>
      </p:sp>
    </p:spTree>
    <p:extLst>
      <p:ext uri="{BB962C8B-B14F-4D97-AF65-F5344CB8AC3E}">
        <p14:creationId xmlns:p14="http://schemas.microsoft.com/office/powerpoint/2010/main" val="425146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fällt euch zu Birne ein? Kontext ist wichtig, weil Birne Unterschiedliches beschreiben kann.</a:t>
            </a:r>
          </a:p>
        </p:txBody>
      </p:sp>
      <p:sp>
        <p:nvSpPr>
          <p:cNvPr id="4" name="Foliennummernplatzhalter 3"/>
          <p:cNvSpPr>
            <a:spLocks noGrp="1"/>
          </p:cNvSpPr>
          <p:nvPr>
            <p:ph type="sldNum" sz="quarter" idx="5"/>
          </p:nvPr>
        </p:nvSpPr>
        <p:spPr/>
        <p:txBody>
          <a:bodyPr/>
          <a:lstStyle/>
          <a:p>
            <a:fld id="{15E80BA1-FFB6-4F58-B34F-28091E21BCB3}" type="slidenum">
              <a:rPr lang="de-DE" smtClean="0"/>
              <a:t>12</a:t>
            </a:fld>
            <a:endParaRPr lang="de-DE"/>
          </a:p>
        </p:txBody>
      </p:sp>
    </p:spTree>
    <p:extLst>
      <p:ext uri="{BB962C8B-B14F-4D97-AF65-F5344CB8AC3E}">
        <p14:creationId xmlns:p14="http://schemas.microsoft.com/office/powerpoint/2010/main" val="2948135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13A97-63B4-D54E-F40B-564662490AE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E8014E9-AB17-6909-0A81-0EDE01D5B13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967F5A8-68FF-ADB3-6623-FE8578092B36}"/>
              </a:ext>
            </a:extLst>
          </p:cNvPr>
          <p:cNvSpPr>
            <a:spLocks noGrp="1"/>
          </p:cNvSpPr>
          <p:nvPr>
            <p:ph type="body" idx="1"/>
          </p:nvPr>
        </p:nvSpPr>
        <p:spPr/>
        <p:txBody>
          <a:bodyPr/>
          <a:lstStyle/>
          <a:p>
            <a:pPr marL="285750" indent="-285750">
              <a:lnSpc>
                <a:spcPct val="150000"/>
              </a:lnSpc>
              <a:buFont typeface="Arial" panose="020B0604020202020204" pitchFamily="34" charset="0"/>
              <a:buChar char="•"/>
            </a:pPr>
            <a:r>
              <a:rPr lang="de-DE" sz="1200" dirty="0" err="1"/>
              <a:t>ChatGPT</a:t>
            </a:r>
            <a:r>
              <a:rPr lang="de-DE" sz="1200" dirty="0"/>
              <a:t> hat viele Texte gelesen (Training)</a:t>
            </a:r>
          </a:p>
          <a:p>
            <a:pPr marL="285750" indent="-285750">
              <a:lnSpc>
                <a:spcPct val="150000"/>
              </a:lnSpc>
              <a:buFont typeface="Arial" panose="020B0604020202020204" pitchFamily="34" charset="0"/>
              <a:buChar char="•"/>
            </a:pPr>
            <a:r>
              <a:rPr lang="de-DE" sz="1200" dirty="0"/>
              <a:t>Hat gelernt, wie Wörter zusammenpassen.</a:t>
            </a:r>
          </a:p>
          <a:p>
            <a:pPr marL="285750" indent="-285750">
              <a:lnSpc>
                <a:spcPct val="150000"/>
              </a:lnSpc>
              <a:buFont typeface="Arial" panose="020B0604020202020204" pitchFamily="34" charset="0"/>
              <a:buChar char="•"/>
            </a:pPr>
            <a:r>
              <a:rPr lang="de-DE" sz="1200" dirty="0" err="1"/>
              <a:t>ChatGPT</a:t>
            </a:r>
            <a:r>
              <a:rPr lang="de-DE" sz="1200" dirty="0"/>
              <a:t> „versteht“ die Anfrage.</a:t>
            </a:r>
          </a:p>
          <a:p>
            <a:pPr marL="285750" indent="-285750">
              <a:lnSpc>
                <a:spcPct val="150000"/>
              </a:lnSpc>
              <a:buFont typeface="Arial" panose="020B0604020202020204" pitchFamily="34" charset="0"/>
              <a:buChar char="•"/>
            </a:pPr>
            <a:r>
              <a:rPr lang="de-DE" sz="1200" dirty="0" err="1"/>
              <a:t>ChatGPT</a:t>
            </a:r>
            <a:r>
              <a:rPr lang="de-DE" sz="1200" dirty="0"/>
              <a:t> wählt Wörter nacheinander, die wahrscheinlich sind. </a:t>
            </a:r>
          </a:p>
          <a:p>
            <a:endParaRPr lang="de-DE" dirty="0"/>
          </a:p>
        </p:txBody>
      </p:sp>
      <p:sp>
        <p:nvSpPr>
          <p:cNvPr id="4" name="Foliennummernplatzhalter 3">
            <a:extLst>
              <a:ext uri="{FF2B5EF4-FFF2-40B4-BE49-F238E27FC236}">
                <a16:creationId xmlns:a16="http://schemas.microsoft.com/office/drawing/2014/main" id="{213ADC83-5F2D-8F74-A2D0-87324C76C20A}"/>
              </a:ext>
            </a:extLst>
          </p:cNvPr>
          <p:cNvSpPr>
            <a:spLocks noGrp="1"/>
          </p:cNvSpPr>
          <p:nvPr>
            <p:ph type="sldNum" sz="quarter" idx="5"/>
          </p:nvPr>
        </p:nvSpPr>
        <p:spPr/>
        <p:txBody>
          <a:bodyPr/>
          <a:lstStyle/>
          <a:p>
            <a:fld id="{15E80BA1-FFB6-4F58-B34F-28091E21BCB3}" type="slidenum">
              <a:rPr lang="de-DE" smtClean="0"/>
              <a:t>14</a:t>
            </a:fld>
            <a:endParaRPr lang="de-DE"/>
          </a:p>
        </p:txBody>
      </p:sp>
    </p:spTree>
    <p:extLst>
      <p:ext uri="{BB962C8B-B14F-4D97-AF65-F5344CB8AC3E}">
        <p14:creationId xmlns:p14="http://schemas.microsoft.com/office/powerpoint/2010/main" val="3867165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lnSpc>
                <a:spcPct val="150000"/>
              </a:lnSpc>
              <a:buFont typeface="Arial" panose="020B0604020202020204" pitchFamily="34" charset="0"/>
              <a:buChar char="•"/>
            </a:pPr>
            <a:r>
              <a:rPr lang="de-DE" sz="1200" dirty="0" err="1"/>
              <a:t>ChatGPT</a:t>
            </a:r>
            <a:r>
              <a:rPr lang="de-DE" sz="1200" dirty="0"/>
              <a:t> hat viele Texte gelesen (Training)</a:t>
            </a:r>
          </a:p>
          <a:p>
            <a:pPr marL="285750" indent="-285750">
              <a:lnSpc>
                <a:spcPct val="150000"/>
              </a:lnSpc>
              <a:buFont typeface="Arial" panose="020B0604020202020204" pitchFamily="34" charset="0"/>
              <a:buChar char="•"/>
            </a:pPr>
            <a:r>
              <a:rPr lang="de-DE" sz="1200" dirty="0"/>
              <a:t>Hat gelernt, wie Wörter zusammenpassen.</a:t>
            </a:r>
          </a:p>
          <a:p>
            <a:pPr marL="285750" indent="-285750">
              <a:lnSpc>
                <a:spcPct val="150000"/>
              </a:lnSpc>
              <a:buFont typeface="Arial" panose="020B0604020202020204" pitchFamily="34" charset="0"/>
              <a:buChar char="•"/>
            </a:pPr>
            <a:r>
              <a:rPr lang="de-DE" sz="1200" dirty="0" err="1"/>
              <a:t>ChatGPT</a:t>
            </a:r>
            <a:r>
              <a:rPr lang="de-DE" sz="1200" dirty="0"/>
              <a:t> „versteht“ die Anfrage.</a:t>
            </a:r>
          </a:p>
          <a:p>
            <a:pPr marL="285750" indent="-285750">
              <a:lnSpc>
                <a:spcPct val="150000"/>
              </a:lnSpc>
              <a:buFont typeface="Arial" panose="020B0604020202020204" pitchFamily="34" charset="0"/>
              <a:buChar char="•"/>
            </a:pPr>
            <a:r>
              <a:rPr lang="de-DE" sz="1200" dirty="0" err="1"/>
              <a:t>ChatGPT</a:t>
            </a:r>
            <a:r>
              <a:rPr lang="de-DE" sz="1200" dirty="0"/>
              <a:t> wählt Wörter nacheinander, die wahrscheinlich sind. </a:t>
            </a:r>
          </a:p>
          <a:p>
            <a:endParaRPr lang="de-DE" dirty="0"/>
          </a:p>
        </p:txBody>
      </p:sp>
      <p:sp>
        <p:nvSpPr>
          <p:cNvPr id="4" name="Foliennummernplatzhalter 3"/>
          <p:cNvSpPr>
            <a:spLocks noGrp="1"/>
          </p:cNvSpPr>
          <p:nvPr>
            <p:ph type="sldNum" sz="quarter" idx="5"/>
          </p:nvPr>
        </p:nvSpPr>
        <p:spPr/>
        <p:txBody>
          <a:bodyPr/>
          <a:lstStyle/>
          <a:p>
            <a:fld id="{15E80BA1-FFB6-4F58-B34F-28091E21BCB3}" type="slidenum">
              <a:rPr lang="de-DE" smtClean="0"/>
              <a:t>15</a:t>
            </a:fld>
            <a:endParaRPr lang="de-DE"/>
          </a:p>
        </p:txBody>
      </p:sp>
    </p:spTree>
    <p:extLst>
      <p:ext uri="{BB962C8B-B14F-4D97-AF65-F5344CB8AC3E}">
        <p14:creationId xmlns:p14="http://schemas.microsoft.com/office/powerpoint/2010/main" val="333911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D3EB3054-B75A-4BD7-8B3E-8DC0F614FAF3}" type="datetimeFigureOut">
              <a:rPr lang="de-DE" smtClean="0"/>
              <a:t>07.10.2025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4043166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07.10.2025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169920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07.10.2025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809958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enseite mit Fußzeile">
    <p:bg>
      <p:bgPr>
        <a:solidFill>
          <a:schemeClr val="bg1"/>
        </a:solidFill>
        <a:effectLst/>
      </p:bgPr>
    </p:bg>
    <p:spTree>
      <p:nvGrpSpPr>
        <p:cNvPr id="1" name=""/>
        <p:cNvGrpSpPr/>
        <p:nvPr/>
      </p:nvGrpSpPr>
      <p:grpSpPr>
        <a:xfrm>
          <a:off x="0" y="0"/>
          <a:ext cx="0" cy="0"/>
          <a:chOff x="0" y="0"/>
          <a:chExt cx="0" cy="0"/>
        </a:xfrm>
      </p:grpSpPr>
      <p:sp>
        <p:nvSpPr>
          <p:cNvPr id="5" name="Inhaltsplatzhalter 4"/>
          <p:cNvSpPr>
            <a:spLocks noGrp="1"/>
          </p:cNvSpPr>
          <p:nvPr>
            <p:ph sz="quarter" idx="10" hasCustomPrompt="1"/>
          </p:nvPr>
        </p:nvSpPr>
        <p:spPr>
          <a:xfrm>
            <a:off x="757021" y="1104000"/>
            <a:ext cx="11050980" cy="849600"/>
          </a:xfrm>
          <a:prstGeom prst="rect">
            <a:avLst/>
          </a:prstGeom>
        </p:spPr>
        <p:txBody>
          <a:bodyPr lIns="0" tIns="0" rIns="0" bIns="0" anchor="b" anchorCtr="0"/>
          <a:lstStyle>
            <a:lvl1pPr marL="0" indent="0">
              <a:lnSpc>
                <a:spcPct val="105000"/>
              </a:lnSpc>
              <a:buNone/>
              <a:defRPr sz="2667" b="1">
                <a:latin typeface="+mn-lt"/>
              </a:defRPr>
            </a:lvl1pPr>
          </a:lstStyle>
          <a:p>
            <a:pPr lvl="0"/>
            <a:r>
              <a:rPr lang="de-DE" dirty="0"/>
              <a:t>Headline durch Klicken hinzufügen</a:t>
            </a:r>
          </a:p>
        </p:txBody>
      </p:sp>
      <p:sp>
        <p:nvSpPr>
          <p:cNvPr id="9" name="Textplatzhalter 8"/>
          <p:cNvSpPr>
            <a:spLocks noGrp="1"/>
          </p:cNvSpPr>
          <p:nvPr>
            <p:ph type="body" sz="quarter" idx="11"/>
          </p:nvPr>
        </p:nvSpPr>
        <p:spPr>
          <a:xfrm>
            <a:off x="757021" y="2179201"/>
            <a:ext cx="11050980" cy="369332"/>
          </a:xfrm>
          <a:prstGeom prst="rect">
            <a:avLst/>
          </a:prstGeom>
        </p:spPr>
        <p:txBody>
          <a:bodyPr wrap="square" lIns="0" tIns="0" rIns="0" bIns="0">
            <a:spAutoFit/>
          </a:bodyPr>
          <a:lstStyle>
            <a:lvl1pPr marL="237061" indent="-237061">
              <a:lnSpc>
                <a:spcPct val="100000"/>
              </a:lnSpc>
              <a:spcAft>
                <a:spcPts val="1067"/>
              </a:spcAft>
              <a:buFont typeface="Arial" panose="020B0604020202020204" pitchFamily="34" charset="0"/>
              <a:buChar char="•"/>
              <a:defRPr sz="2400" baseline="0">
                <a:latin typeface="+mn-lt"/>
              </a:defRPr>
            </a:lvl1pPr>
            <a:lvl2pPr marL="480472" indent="-243411">
              <a:lnSpc>
                <a:spcPct val="100000"/>
              </a:lnSpc>
              <a:spcAft>
                <a:spcPts val="800"/>
              </a:spcAft>
              <a:buSzPct val="100000"/>
              <a:buFont typeface="Arial" panose="020B0604020202020204" pitchFamily="34" charset="0"/>
              <a:buChar char="•"/>
              <a:defRPr sz="2133"/>
            </a:lvl2pPr>
            <a:lvl3pPr marL="717533" indent="-237061">
              <a:lnSpc>
                <a:spcPct val="100000"/>
              </a:lnSpc>
              <a:spcAft>
                <a:spcPts val="533"/>
              </a:spcAft>
              <a:buFont typeface="Arial" panose="020B0604020202020204" pitchFamily="34" charset="0"/>
              <a:buChar char="•"/>
              <a:defRPr/>
            </a:lvl3pPr>
            <a:lvl4pPr marL="954593" indent="-237061">
              <a:lnSpc>
                <a:spcPct val="100000"/>
              </a:lnSpc>
              <a:spcAft>
                <a:spcPts val="267"/>
              </a:spcAft>
              <a:buFont typeface="Arial" panose="020B0604020202020204" pitchFamily="34" charset="0"/>
              <a:buChar char="•"/>
              <a:defRPr/>
            </a:lvl4pPr>
            <a:lvl5pPr marL="1198003" indent="-239178">
              <a:lnSpc>
                <a:spcPct val="100000"/>
              </a:lnSpc>
              <a:spcAft>
                <a:spcPts val="133"/>
              </a:spcAft>
              <a:buFont typeface="Arial" panose="020B0604020202020204" pitchFamily="34" charset="0"/>
              <a:buChar char="•"/>
              <a:defRPr sz="1467"/>
            </a:lvl5pPr>
          </a:lstStyle>
          <a:p>
            <a:pPr lvl="0"/>
            <a:endParaRPr lang="de-DE" dirty="0"/>
          </a:p>
        </p:txBody>
      </p:sp>
      <p:sp>
        <p:nvSpPr>
          <p:cNvPr id="7" name="AutoShape 6">
            <a:extLst>
              <a:ext uri="{FF2B5EF4-FFF2-40B4-BE49-F238E27FC236}">
                <a16:creationId xmlns:a16="http://schemas.microsoft.com/office/drawing/2014/main" id="{7E2A76D0-C56E-D29E-CE2A-B4E096D3FFB7}"/>
              </a:ext>
            </a:extLst>
          </p:cNvPr>
          <p:cNvSpPr>
            <a:spLocks noChangeAspect="1" noChangeArrowheads="1"/>
          </p:cNvSpPr>
          <p:nvPr userDrawn="1"/>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de-DE"/>
          </a:p>
        </p:txBody>
      </p:sp>
    </p:spTree>
    <p:extLst>
      <p:ext uri="{BB962C8B-B14F-4D97-AF65-F5344CB8AC3E}">
        <p14:creationId xmlns:p14="http://schemas.microsoft.com/office/powerpoint/2010/main" val="1038731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436710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seite">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357719" y="4560000"/>
            <a:ext cx="11359667" cy="896056"/>
          </a:xfrm>
          <a:prstGeom prst="rect">
            <a:avLst/>
          </a:prstGeom>
        </p:spPr>
        <p:txBody>
          <a:bodyPr lIns="0" tIns="0" rIns="0" bIns="0"/>
          <a:lstStyle>
            <a:lvl1pPr marL="0" indent="0">
              <a:lnSpc>
                <a:spcPct val="100000"/>
              </a:lnSpc>
              <a:buNone/>
              <a:defRPr sz="3467" b="0">
                <a:solidFill>
                  <a:srgbClr val="000000"/>
                </a:solidFill>
                <a:latin typeface="+mj-lt"/>
              </a:defRPr>
            </a:lvl1pPr>
            <a:lvl2pPr marL="480472" indent="0">
              <a:buNone/>
              <a:defRPr sz="3733">
                <a:latin typeface="+mj-lt"/>
              </a:defRPr>
            </a:lvl2pPr>
            <a:lvl3pPr marL="960943" indent="0">
              <a:buNone/>
              <a:defRPr sz="3733">
                <a:latin typeface="+mj-lt"/>
              </a:defRPr>
            </a:lvl3pPr>
            <a:lvl4pPr marL="1432947" indent="0">
              <a:buNone/>
              <a:defRPr sz="3733">
                <a:latin typeface="+mj-lt"/>
              </a:defRPr>
            </a:lvl4pPr>
            <a:lvl5pPr marL="1919768" indent="0">
              <a:buNone/>
              <a:defRPr sz="3733">
                <a:latin typeface="+mj-lt"/>
              </a:defRPr>
            </a:lvl5pPr>
          </a:lstStyle>
          <a:p>
            <a:pPr lvl="0"/>
            <a:r>
              <a:rPr lang="de-DE"/>
              <a:t>Mastertextformat bearbeiten</a:t>
            </a:r>
          </a:p>
        </p:txBody>
      </p:sp>
    </p:spTree>
    <p:extLst>
      <p:ext uri="{BB962C8B-B14F-4D97-AF65-F5344CB8AC3E}">
        <p14:creationId xmlns:p14="http://schemas.microsoft.com/office/powerpoint/2010/main" val="868591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07.10.2025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43320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D3EB3054-B75A-4BD7-8B3E-8DC0F614FAF3}" type="datetimeFigureOut">
              <a:rPr lang="de-DE" smtClean="0"/>
              <a:t>07.10.2025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83558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3EB3054-B75A-4BD7-8B3E-8DC0F614FAF3}" type="datetimeFigureOut">
              <a:rPr lang="de-DE" smtClean="0"/>
              <a:t>07.10.2025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742901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3EB3054-B75A-4BD7-8B3E-8DC0F614FAF3}" type="datetimeFigureOut">
              <a:rPr lang="de-DE" smtClean="0"/>
              <a:t>07.10.2025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02408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3EB3054-B75A-4BD7-8B3E-8DC0F614FAF3}" type="datetimeFigureOut">
              <a:rPr lang="de-DE" smtClean="0"/>
              <a:t>07.10.2025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44020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3EB3054-B75A-4BD7-8B3E-8DC0F614FAF3}" type="datetimeFigureOut">
              <a:rPr lang="de-DE" smtClean="0"/>
              <a:t>07.10.2025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08769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3EB3054-B75A-4BD7-8B3E-8DC0F614FAF3}" type="datetimeFigureOut">
              <a:rPr lang="de-DE" smtClean="0"/>
              <a:t>07.10.2025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45388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3EB3054-B75A-4BD7-8B3E-8DC0F614FAF3}" type="datetimeFigureOut">
              <a:rPr lang="de-DE" smtClean="0"/>
              <a:t>07.10.2025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50988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EB3054-B75A-4BD7-8B3E-8DC0F614FAF3}" type="datetimeFigureOut">
              <a:rPr lang="de-DE" smtClean="0"/>
              <a:t>07.10.2025</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2006FE-6571-4354-8775-F8708372C227}" type="slidenum">
              <a:rPr lang="de-DE" smtClean="0"/>
              <a:t>‹Nr.›</a:t>
            </a:fld>
            <a:endParaRPr lang="de-DE"/>
          </a:p>
        </p:txBody>
      </p:sp>
    </p:spTree>
    <p:extLst>
      <p:ext uri="{BB962C8B-B14F-4D97-AF65-F5344CB8AC3E}">
        <p14:creationId xmlns:p14="http://schemas.microsoft.com/office/powerpoint/2010/main" val="594725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hteck 8"/>
          <p:cNvSpPr/>
          <p:nvPr userDrawn="1"/>
        </p:nvSpPr>
        <p:spPr>
          <a:xfrm>
            <a:off x="0" y="750888"/>
            <a:ext cx="12192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0198" y="211045"/>
            <a:ext cx="1537581" cy="39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liennummernplatzhalter 3"/>
          <p:cNvSpPr txBox="1">
            <a:spLocks/>
          </p:cNvSpPr>
          <p:nvPr userDrawn="1"/>
        </p:nvSpPr>
        <p:spPr bwMode="auto">
          <a:xfrm>
            <a:off x="10687060" y="6583149"/>
            <a:ext cx="112183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tabLst>
                <a:tab pos="7702550" algn="r"/>
              </a:tabLst>
              <a:defRPr>
                <a:solidFill>
                  <a:schemeClr val="tx1"/>
                </a:solidFill>
                <a:latin typeface="Arial" charset="0"/>
                <a:cs typeface="Arial" charset="0"/>
              </a:defRPr>
            </a:lvl1pPr>
            <a:lvl2pPr marL="742950" indent="-285750" eaLnBrk="0" hangingPunct="0">
              <a:tabLst>
                <a:tab pos="7702550" algn="r"/>
              </a:tabLst>
              <a:defRPr>
                <a:solidFill>
                  <a:schemeClr val="tx1"/>
                </a:solidFill>
                <a:latin typeface="Arial" charset="0"/>
                <a:cs typeface="Arial" charset="0"/>
              </a:defRPr>
            </a:lvl2pPr>
            <a:lvl3pPr marL="1143000" indent="-228600" eaLnBrk="0" hangingPunct="0">
              <a:tabLst>
                <a:tab pos="7702550" algn="r"/>
              </a:tabLst>
              <a:defRPr>
                <a:solidFill>
                  <a:schemeClr val="tx1"/>
                </a:solidFill>
                <a:latin typeface="Arial" charset="0"/>
                <a:cs typeface="Arial" charset="0"/>
              </a:defRPr>
            </a:lvl3pPr>
            <a:lvl4pPr marL="1600200" indent="-228600" eaLnBrk="0" hangingPunct="0">
              <a:tabLst>
                <a:tab pos="7702550" algn="r"/>
              </a:tabLst>
              <a:defRPr>
                <a:solidFill>
                  <a:schemeClr val="tx1"/>
                </a:solidFill>
                <a:latin typeface="Arial" charset="0"/>
                <a:cs typeface="Arial" charset="0"/>
              </a:defRPr>
            </a:lvl4pPr>
            <a:lvl5pPr marL="2057400" indent="-228600" eaLnBrk="0" hangingPunct="0">
              <a:tabLst>
                <a:tab pos="7702550"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7702550"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7702550"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7702550"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7702550" algn="r"/>
              </a:tabLst>
              <a:defRPr>
                <a:solidFill>
                  <a:schemeClr val="tx1"/>
                </a:solidFill>
                <a:latin typeface="Arial" charset="0"/>
                <a:cs typeface="Arial" charset="0"/>
              </a:defRPr>
            </a:lvl9pPr>
          </a:lstStyle>
          <a:p>
            <a:pPr algn="r" eaLnBrk="1" hangingPunct="1">
              <a:defRPr/>
            </a:pPr>
            <a:r>
              <a:rPr lang="de-DE" altLang="de-DE" sz="933" dirty="0">
                <a:solidFill>
                  <a:srgbClr val="000000"/>
                </a:solidFill>
              </a:rPr>
              <a:t> |  </a:t>
            </a:r>
            <a:fld id="{C1E581F2-1995-439C-B81E-3800D8B6B2B1}" type="slidenum">
              <a:rPr lang="de-DE" altLang="de-DE" sz="933" smtClean="0">
                <a:solidFill>
                  <a:srgbClr val="000000"/>
                </a:solidFill>
              </a:rPr>
              <a:pPr algn="r" eaLnBrk="1" hangingPunct="1">
                <a:defRPr/>
              </a:pPr>
              <a:t>‹Nr.›</a:t>
            </a:fld>
            <a:endParaRPr lang="de-DE" altLang="de-DE" sz="933" dirty="0">
              <a:solidFill>
                <a:srgbClr val="000000"/>
              </a:solidFill>
            </a:endParaRPr>
          </a:p>
        </p:txBody>
      </p:sp>
      <p:pic>
        <p:nvPicPr>
          <p:cNvPr id="3" name="Grafik 2" descr="Ein Bild, das Screenshot, Schrift, Text, Grafiken enthält.&#10;&#10;Automatisch generierte Beschreibung">
            <a:extLst>
              <a:ext uri="{FF2B5EF4-FFF2-40B4-BE49-F238E27FC236}">
                <a16:creationId xmlns:a16="http://schemas.microsoft.com/office/drawing/2014/main" id="{83C5EF5C-0697-F551-7503-1FA67EDC599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10621" y="120568"/>
            <a:ext cx="1205175" cy="557952"/>
          </a:xfrm>
          <a:prstGeom prst="rect">
            <a:avLst/>
          </a:prstGeom>
        </p:spPr>
      </p:pic>
    </p:spTree>
    <p:extLst>
      <p:ext uri="{BB962C8B-B14F-4D97-AF65-F5344CB8AC3E}">
        <p14:creationId xmlns:p14="http://schemas.microsoft.com/office/powerpoint/2010/main" val="4175401795"/>
      </p:ext>
    </p:extLst>
  </p:cSld>
  <p:clrMap bg1="lt1" tx1="dk1" bg2="lt2" tx2="dk2" accent1="accent1" accent2="accent2" accent3="accent3" accent4="accent4" accent5="accent5" accent6="accent6" hlink="hlink" folHlink="folHlink"/>
  <p:sldLayoutIdLst>
    <p:sldLayoutId id="2147485961" r:id="rId1"/>
    <p:sldLayoutId id="2147485963" r:id="rId2"/>
  </p:sldLayoutIdLst>
  <p:hf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609585" algn="l" rtl="0" eaLnBrk="1" fontAlgn="base" hangingPunct="1">
        <a:spcBef>
          <a:spcPct val="0"/>
        </a:spcBef>
        <a:spcAft>
          <a:spcPct val="0"/>
        </a:spcAft>
        <a:defRPr sz="3200" b="1">
          <a:solidFill>
            <a:schemeClr val="bg2"/>
          </a:solidFill>
          <a:latin typeface="Arial" charset="0"/>
        </a:defRPr>
      </a:lvl6pPr>
      <a:lvl7pPr marL="1219170" algn="l" rtl="0" eaLnBrk="1" fontAlgn="base" hangingPunct="1">
        <a:spcBef>
          <a:spcPct val="0"/>
        </a:spcBef>
        <a:spcAft>
          <a:spcPct val="0"/>
        </a:spcAft>
        <a:defRPr sz="3200" b="1">
          <a:solidFill>
            <a:schemeClr val="bg2"/>
          </a:solidFill>
          <a:latin typeface="Arial" charset="0"/>
        </a:defRPr>
      </a:lvl7pPr>
      <a:lvl8pPr marL="1828754" algn="l" rtl="0" eaLnBrk="1" fontAlgn="base" hangingPunct="1">
        <a:spcBef>
          <a:spcPct val="0"/>
        </a:spcBef>
        <a:spcAft>
          <a:spcPct val="0"/>
        </a:spcAft>
        <a:defRPr sz="3200" b="1">
          <a:solidFill>
            <a:schemeClr val="bg2"/>
          </a:solidFill>
          <a:latin typeface="Arial" charset="0"/>
        </a:defRPr>
      </a:lvl8pPr>
      <a:lvl9pPr marL="2438339" algn="l" rtl="0" eaLnBrk="1" fontAlgn="base" hangingPunct="1">
        <a:spcBef>
          <a:spcPct val="0"/>
        </a:spcBef>
        <a:spcAft>
          <a:spcPct val="0"/>
        </a:spcAft>
        <a:defRPr sz="3200" b="1">
          <a:solidFill>
            <a:schemeClr val="bg2"/>
          </a:solidFill>
          <a:latin typeface="Arial" charset="0"/>
        </a:defRPr>
      </a:lvl9pPr>
    </p:titleStyle>
    <p:bodyStyle>
      <a:lvl1pPr marL="241294" indent="-241294" algn="l" rtl="0" eaLnBrk="0" fontAlgn="base" hangingPunct="0">
        <a:lnSpc>
          <a:spcPct val="110000"/>
        </a:lnSpc>
        <a:spcBef>
          <a:spcPct val="0"/>
        </a:spcBef>
        <a:spcAft>
          <a:spcPct val="0"/>
        </a:spcAft>
        <a:buChar char="•"/>
        <a:defRPr sz="2667">
          <a:solidFill>
            <a:schemeClr val="tx1"/>
          </a:solidFill>
          <a:latin typeface="+mn-lt"/>
          <a:ea typeface="+mn-ea"/>
          <a:cs typeface="+mn-cs"/>
        </a:defRPr>
      </a:lvl1pPr>
      <a:lvl2pPr marL="721766" indent="-241294" algn="l" rtl="0" eaLnBrk="0" fontAlgn="base" hangingPunct="0">
        <a:lnSpc>
          <a:spcPct val="110000"/>
        </a:lnSpc>
        <a:spcBef>
          <a:spcPct val="0"/>
        </a:spcBef>
        <a:spcAft>
          <a:spcPct val="0"/>
        </a:spcAft>
        <a:buSzPct val="80000"/>
        <a:buChar char="-"/>
        <a:defRPr sz="2667">
          <a:solidFill>
            <a:schemeClr val="tx1"/>
          </a:solidFill>
          <a:latin typeface="+mn-lt"/>
        </a:defRPr>
      </a:lvl2pPr>
      <a:lvl3pPr marL="1193770" indent="-232828" algn="l" rtl="0" eaLnBrk="0" fontAlgn="base" hangingPunct="0">
        <a:lnSpc>
          <a:spcPct val="110000"/>
        </a:lnSpc>
        <a:spcBef>
          <a:spcPct val="0"/>
        </a:spcBef>
        <a:spcAft>
          <a:spcPct val="0"/>
        </a:spcAft>
        <a:buFont typeface="Wingdings" pitchFamily="2" charset="2"/>
        <a:buChar char="§"/>
        <a:defRPr sz="1867">
          <a:solidFill>
            <a:schemeClr val="tx1"/>
          </a:solidFill>
          <a:latin typeface="+mn-lt"/>
        </a:defRPr>
      </a:lvl3pPr>
      <a:lvl4pPr marL="1680591" indent="-247644" algn="l" rtl="0" eaLnBrk="0" fontAlgn="base" hangingPunct="0">
        <a:lnSpc>
          <a:spcPct val="110000"/>
        </a:lnSpc>
        <a:spcBef>
          <a:spcPct val="0"/>
        </a:spcBef>
        <a:spcAft>
          <a:spcPct val="0"/>
        </a:spcAft>
        <a:buChar char="•"/>
        <a:defRPr sz="1600">
          <a:solidFill>
            <a:schemeClr val="tx1"/>
          </a:solidFill>
          <a:latin typeface="+mn-lt"/>
        </a:defRPr>
      </a:lvl4pPr>
      <a:lvl5pPr marL="2163179" indent="-243411" algn="l" rtl="0" eaLnBrk="0" fontAlgn="base" hangingPunct="0">
        <a:lnSpc>
          <a:spcPct val="110000"/>
        </a:lnSpc>
        <a:spcBef>
          <a:spcPct val="0"/>
        </a:spcBef>
        <a:spcAft>
          <a:spcPct val="0"/>
        </a:spcAft>
        <a:buChar char="-"/>
        <a:defRPr sz="1600">
          <a:solidFill>
            <a:schemeClr val="tx1"/>
          </a:solidFill>
          <a:latin typeface="+mn-lt"/>
        </a:defRPr>
      </a:lvl5pPr>
      <a:lvl6pPr marL="2772764" indent="-243411" algn="l" rtl="0" eaLnBrk="1" fontAlgn="base" hangingPunct="1">
        <a:lnSpc>
          <a:spcPct val="110000"/>
        </a:lnSpc>
        <a:spcBef>
          <a:spcPct val="0"/>
        </a:spcBef>
        <a:spcAft>
          <a:spcPct val="0"/>
        </a:spcAft>
        <a:buChar char="-"/>
        <a:defRPr sz="1600">
          <a:solidFill>
            <a:schemeClr val="tx1"/>
          </a:solidFill>
          <a:latin typeface="+mn-lt"/>
        </a:defRPr>
      </a:lvl6pPr>
      <a:lvl7pPr marL="3382349" indent="-243411" algn="l" rtl="0" eaLnBrk="1" fontAlgn="base" hangingPunct="1">
        <a:lnSpc>
          <a:spcPct val="110000"/>
        </a:lnSpc>
        <a:spcBef>
          <a:spcPct val="0"/>
        </a:spcBef>
        <a:spcAft>
          <a:spcPct val="0"/>
        </a:spcAft>
        <a:buChar char="-"/>
        <a:defRPr sz="1600">
          <a:solidFill>
            <a:schemeClr val="tx1"/>
          </a:solidFill>
          <a:latin typeface="+mn-lt"/>
        </a:defRPr>
      </a:lvl7pPr>
      <a:lvl8pPr marL="3991934" indent="-243411" algn="l" rtl="0" eaLnBrk="1" fontAlgn="base" hangingPunct="1">
        <a:lnSpc>
          <a:spcPct val="110000"/>
        </a:lnSpc>
        <a:spcBef>
          <a:spcPct val="0"/>
        </a:spcBef>
        <a:spcAft>
          <a:spcPct val="0"/>
        </a:spcAft>
        <a:buChar char="-"/>
        <a:defRPr sz="1600">
          <a:solidFill>
            <a:schemeClr val="tx1"/>
          </a:solidFill>
          <a:latin typeface="+mn-lt"/>
        </a:defRPr>
      </a:lvl8pPr>
      <a:lvl9pPr marL="4601518" indent="-243411" algn="l" rtl="0" eaLnBrk="1" fontAlgn="base" hangingPunct="1">
        <a:lnSpc>
          <a:spcPct val="110000"/>
        </a:lnSpc>
        <a:spcBef>
          <a:spcPct val="0"/>
        </a:spcBef>
        <a:spcAft>
          <a:spcPct val="0"/>
        </a:spcAft>
        <a:buChar char="-"/>
        <a:defRPr sz="1600">
          <a:solidFill>
            <a:schemeClr val="tx1"/>
          </a:solidFill>
          <a:latin typeface="+mn-lt"/>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0401" y="343953"/>
            <a:ext cx="2475239" cy="63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descr="Ein Bild, das Screenshot, Schrift, Text, Grafiken enthält.&#10;&#10;Automatisch generierte Beschreibung">
            <a:extLst>
              <a:ext uri="{FF2B5EF4-FFF2-40B4-BE49-F238E27FC236}">
                <a16:creationId xmlns:a16="http://schemas.microsoft.com/office/drawing/2014/main" id="{E77EF6E6-222F-8330-9ECD-32504C63199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7616" y="198717"/>
            <a:ext cx="2183624" cy="1010937"/>
          </a:xfrm>
          <a:prstGeom prst="rect">
            <a:avLst/>
          </a:prstGeom>
        </p:spPr>
      </p:pic>
    </p:spTree>
  </p:cSld>
  <p:clrMap bg1="lt1" tx1="dk1" bg2="lt2" tx2="dk2" accent1="accent1" accent2="accent2" accent3="accent3" accent4="accent4" accent5="accent5" accent6="accent6" hlink="hlink" folHlink="folHlink"/>
  <p:sldLayoutIdLst>
    <p:sldLayoutId id="2147485957" r:id="rId1"/>
  </p:sldLayoutIdLst>
  <p:hf hdr="0" ft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609585" algn="l" rtl="0" eaLnBrk="1" fontAlgn="base" hangingPunct="1">
        <a:spcBef>
          <a:spcPct val="0"/>
        </a:spcBef>
        <a:spcAft>
          <a:spcPct val="0"/>
        </a:spcAft>
        <a:defRPr sz="3200" b="1">
          <a:solidFill>
            <a:schemeClr val="bg2"/>
          </a:solidFill>
          <a:latin typeface="Arial" charset="0"/>
        </a:defRPr>
      </a:lvl6pPr>
      <a:lvl7pPr marL="1219170" algn="l" rtl="0" eaLnBrk="1" fontAlgn="base" hangingPunct="1">
        <a:spcBef>
          <a:spcPct val="0"/>
        </a:spcBef>
        <a:spcAft>
          <a:spcPct val="0"/>
        </a:spcAft>
        <a:defRPr sz="3200" b="1">
          <a:solidFill>
            <a:schemeClr val="bg2"/>
          </a:solidFill>
          <a:latin typeface="Arial" charset="0"/>
        </a:defRPr>
      </a:lvl7pPr>
      <a:lvl8pPr marL="1828754" algn="l" rtl="0" eaLnBrk="1" fontAlgn="base" hangingPunct="1">
        <a:spcBef>
          <a:spcPct val="0"/>
        </a:spcBef>
        <a:spcAft>
          <a:spcPct val="0"/>
        </a:spcAft>
        <a:defRPr sz="3200" b="1">
          <a:solidFill>
            <a:schemeClr val="bg2"/>
          </a:solidFill>
          <a:latin typeface="Arial" charset="0"/>
        </a:defRPr>
      </a:lvl8pPr>
      <a:lvl9pPr marL="2438339" algn="l" rtl="0" eaLnBrk="1" fontAlgn="base" hangingPunct="1">
        <a:spcBef>
          <a:spcPct val="0"/>
        </a:spcBef>
        <a:spcAft>
          <a:spcPct val="0"/>
        </a:spcAft>
        <a:defRPr sz="3200" b="1">
          <a:solidFill>
            <a:schemeClr val="bg2"/>
          </a:solidFill>
          <a:latin typeface="Arial" charset="0"/>
        </a:defRPr>
      </a:lvl9pPr>
    </p:titleStyle>
    <p:bodyStyle>
      <a:lvl1pPr marL="241294" indent="-241294" algn="l" rtl="0" eaLnBrk="1" fontAlgn="base" hangingPunct="1">
        <a:lnSpc>
          <a:spcPct val="110000"/>
        </a:lnSpc>
        <a:spcBef>
          <a:spcPct val="0"/>
        </a:spcBef>
        <a:spcAft>
          <a:spcPct val="0"/>
        </a:spcAft>
        <a:buChar char="•"/>
        <a:defRPr sz="2667">
          <a:solidFill>
            <a:schemeClr val="tx1"/>
          </a:solidFill>
          <a:latin typeface="+mn-lt"/>
          <a:ea typeface="+mn-ea"/>
          <a:cs typeface="+mn-cs"/>
        </a:defRPr>
      </a:lvl1pPr>
      <a:lvl2pPr marL="721766" indent="-241294" algn="l" rtl="0" eaLnBrk="1" fontAlgn="base" hangingPunct="1">
        <a:lnSpc>
          <a:spcPct val="110000"/>
        </a:lnSpc>
        <a:spcBef>
          <a:spcPct val="0"/>
        </a:spcBef>
        <a:spcAft>
          <a:spcPct val="0"/>
        </a:spcAft>
        <a:buSzPct val="80000"/>
        <a:buChar char="-"/>
        <a:defRPr sz="2667">
          <a:solidFill>
            <a:schemeClr val="tx1"/>
          </a:solidFill>
          <a:latin typeface="+mn-lt"/>
        </a:defRPr>
      </a:lvl2pPr>
      <a:lvl3pPr marL="1193770" indent="-232828" algn="l" rtl="0" eaLnBrk="1" fontAlgn="base" hangingPunct="1">
        <a:lnSpc>
          <a:spcPct val="110000"/>
        </a:lnSpc>
        <a:spcBef>
          <a:spcPct val="0"/>
        </a:spcBef>
        <a:spcAft>
          <a:spcPct val="0"/>
        </a:spcAft>
        <a:buFont typeface="Wingdings" pitchFamily="2" charset="2"/>
        <a:buChar char="§"/>
        <a:defRPr sz="1867">
          <a:solidFill>
            <a:schemeClr val="tx1"/>
          </a:solidFill>
          <a:latin typeface="+mn-lt"/>
        </a:defRPr>
      </a:lvl3pPr>
      <a:lvl4pPr marL="1680591" indent="-247644" algn="l" rtl="0" eaLnBrk="1" fontAlgn="base" hangingPunct="1">
        <a:lnSpc>
          <a:spcPct val="110000"/>
        </a:lnSpc>
        <a:spcBef>
          <a:spcPct val="0"/>
        </a:spcBef>
        <a:spcAft>
          <a:spcPct val="0"/>
        </a:spcAft>
        <a:buChar char="•"/>
        <a:defRPr sz="1600">
          <a:solidFill>
            <a:schemeClr val="tx1"/>
          </a:solidFill>
          <a:latin typeface="+mn-lt"/>
        </a:defRPr>
      </a:lvl4pPr>
      <a:lvl5pPr marL="2163179" indent="-243411" algn="l" rtl="0" eaLnBrk="1" fontAlgn="base" hangingPunct="1">
        <a:lnSpc>
          <a:spcPct val="110000"/>
        </a:lnSpc>
        <a:spcBef>
          <a:spcPct val="0"/>
        </a:spcBef>
        <a:spcAft>
          <a:spcPct val="0"/>
        </a:spcAft>
        <a:buChar char="-"/>
        <a:defRPr sz="1600">
          <a:solidFill>
            <a:schemeClr val="tx1"/>
          </a:solidFill>
          <a:latin typeface="+mn-lt"/>
        </a:defRPr>
      </a:lvl5pPr>
      <a:lvl6pPr marL="2772764" indent="-243411" algn="l" rtl="0" eaLnBrk="1" fontAlgn="base" hangingPunct="1">
        <a:lnSpc>
          <a:spcPct val="110000"/>
        </a:lnSpc>
        <a:spcBef>
          <a:spcPct val="0"/>
        </a:spcBef>
        <a:spcAft>
          <a:spcPct val="0"/>
        </a:spcAft>
        <a:buChar char="-"/>
        <a:defRPr sz="1600">
          <a:solidFill>
            <a:schemeClr val="tx1"/>
          </a:solidFill>
          <a:latin typeface="+mn-lt"/>
        </a:defRPr>
      </a:lvl6pPr>
      <a:lvl7pPr marL="3382349" indent="-243411" algn="l" rtl="0" eaLnBrk="1" fontAlgn="base" hangingPunct="1">
        <a:lnSpc>
          <a:spcPct val="110000"/>
        </a:lnSpc>
        <a:spcBef>
          <a:spcPct val="0"/>
        </a:spcBef>
        <a:spcAft>
          <a:spcPct val="0"/>
        </a:spcAft>
        <a:buChar char="-"/>
        <a:defRPr sz="1600">
          <a:solidFill>
            <a:schemeClr val="tx1"/>
          </a:solidFill>
          <a:latin typeface="+mn-lt"/>
        </a:defRPr>
      </a:lvl7pPr>
      <a:lvl8pPr marL="3991934" indent="-243411" algn="l" rtl="0" eaLnBrk="1" fontAlgn="base" hangingPunct="1">
        <a:lnSpc>
          <a:spcPct val="110000"/>
        </a:lnSpc>
        <a:spcBef>
          <a:spcPct val="0"/>
        </a:spcBef>
        <a:spcAft>
          <a:spcPct val="0"/>
        </a:spcAft>
        <a:buChar char="-"/>
        <a:defRPr sz="1600">
          <a:solidFill>
            <a:schemeClr val="tx1"/>
          </a:solidFill>
          <a:latin typeface="+mn-lt"/>
        </a:defRPr>
      </a:lvl8pPr>
      <a:lvl9pPr marL="4601518" indent="-243411" algn="l" rtl="0" eaLnBrk="1" fontAlgn="base" hangingPunct="1">
        <a:lnSpc>
          <a:spcPct val="110000"/>
        </a:lnSpc>
        <a:spcBef>
          <a:spcPct val="0"/>
        </a:spcBef>
        <a:spcAft>
          <a:spcPct val="0"/>
        </a:spcAft>
        <a:buChar char="-"/>
        <a:defRPr sz="1600">
          <a:solidFill>
            <a:schemeClr val="tx1"/>
          </a:solidFill>
          <a:latin typeface="+mn-lt"/>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4.png"/><Relationship Id="rId7" Type="http://schemas.openxmlformats.org/officeDocument/2006/relationships/image" Target="../media/image38.svg"/><Relationship Id="rId12" Type="http://schemas.openxmlformats.org/officeDocument/2006/relationships/image" Target="../media/image43.png"/><Relationship Id="rId17" Type="http://schemas.openxmlformats.org/officeDocument/2006/relationships/image" Target="../media/image48.svg"/><Relationship Id="rId2" Type="http://schemas.openxmlformats.org/officeDocument/2006/relationships/notesSlide" Target="../notesSlides/notesSlide9.xml"/><Relationship Id="rId16"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4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52.png"/><Relationship Id="rId1" Type="http://schemas.openxmlformats.org/officeDocument/2006/relationships/slideLayout" Target="../slideLayouts/slideLayout12.xml"/><Relationship Id="rId6" Type="http://schemas.openxmlformats.org/officeDocument/2006/relationships/image" Target="../media/image56.png"/><Relationship Id="rId11" Type="http://schemas.openxmlformats.org/officeDocument/2006/relationships/image" Target="../media/image61.svg"/><Relationship Id="rId5" Type="http://schemas.openxmlformats.org/officeDocument/2006/relationships/image" Target="../media/image55.sv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sv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sv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67.sv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slides/_rels/slide27.xml.rels><?xml version="1.0" encoding="UTF-8" standalone="yes"?>
<Relationships xmlns="http://schemas.openxmlformats.org/package/2006/relationships"><Relationship Id="rId3" Type="http://schemas.openxmlformats.org/officeDocument/2006/relationships/hyperlink" Target="http://www.ki-maker.space/" TargetMode="External"/><Relationship Id="rId2" Type="http://schemas.openxmlformats.org/officeDocument/2006/relationships/image" Target="../media/image74.png"/><Relationship Id="rId1" Type="http://schemas.openxmlformats.org/officeDocument/2006/relationships/slideLayout" Target="../slideLayouts/slideLayout13.xml"/><Relationship Id="rId4" Type="http://schemas.openxmlformats.org/officeDocument/2006/relationships/hyperlink" Target="mailto:hallo@ki-maker.spac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503DCF0-20E9-F0D4-20C5-BFB13345947F}"/>
              </a:ext>
            </a:extLst>
          </p:cNvPr>
          <p:cNvSpPr>
            <a:spLocks noGrp="1"/>
          </p:cNvSpPr>
          <p:nvPr>
            <p:ph sz="quarter" idx="10"/>
          </p:nvPr>
        </p:nvSpPr>
        <p:spPr>
          <a:xfrm>
            <a:off x="757021" y="1104000"/>
            <a:ext cx="11050980" cy="486261"/>
          </a:xfrm>
        </p:spPr>
        <p:txBody>
          <a:bodyPr/>
          <a:lstStyle/>
          <a:p>
            <a:r>
              <a:rPr lang="de-DE" dirty="0"/>
              <a:t>Impressum und Nutzungshinweis</a:t>
            </a:r>
          </a:p>
        </p:txBody>
      </p:sp>
      <p:sp>
        <p:nvSpPr>
          <p:cNvPr id="5" name="Rectangle 3">
            <a:extLst>
              <a:ext uri="{FF2B5EF4-FFF2-40B4-BE49-F238E27FC236}">
                <a16:creationId xmlns:a16="http://schemas.microsoft.com/office/drawing/2014/main" id="{2C22288F-CA4B-C619-8445-ACB71BDB174B}"/>
              </a:ext>
            </a:extLst>
          </p:cNvPr>
          <p:cNvSpPr>
            <a:spLocks noGrp="1" noChangeArrowheads="1"/>
          </p:cNvSpPr>
          <p:nvPr>
            <p:ph type="body" sz="quarter" idx="11"/>
          </p:nvPr>
        </p:nvSpPr>
        <p:spPr bwMode="auto">
          <a:xfrm>
            <a:off x="757414" y="1795681"/>
            <a:ext cx="11164510" cy="472437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None/>
              <a:tabLst/>
            </a:pPr>
            <a:r>
              <a:rPr kumimoji="0" lang="de-DE" altLang="de-DE" sz="1600" b="1" i="0" u="none" strike="noStrike" cap="none" normalizeH="0" baseline="0" dirty="0">
                <a:ln>
                  <a:noFill/>
                </a:ln>
                <a:solidFill>
                  <a:srgbClr val="1D2125"/>
                </a:solidFill>
                <a:effectLst/>
                <a:latin typeface="-apple-system"/>
              </a:rPr>
              <a:t>Hinweise zur Nutzung des OER-Produkts</a:t>
            </a:r>
            <a:r>
              <a:rPr kumimoji="0" lang="de-DE" altLang="de-DE" sz="1600" b="0" i="0" u="none" strike="noStrike" cap="none" normalizeH="0" baseline="0" dirty="0">
                <a:ln>
                  <a:noFill/>
                </a:ln>
                <a:solidFill>
                  <a:srgbClr val="1D2125"/>
                </a:solidFill>
                <a:effectLst/>
                <a:latin typeface="-apple-system"/>
              </a:rPr>
              <a:t>: Die Inhalte dieser Folien mitsamt Texten und Bildern sind, soweit nicht abweichend gekennzeichnet, unter der „Creative Common Namensnennung Share </a:t>
            </a:r>
            <a:r>
              <a:rPr kumimoji="0" lang="de-DE" altLang="de-DE" sz="1600" b="0" i="0" u="none" strike="noStrike" cap="none" normalizeH="0" baseline="0" dirty="0" err="1">
                <a:ln>
                  <a:noFill/>
                </a:ln>
                <a:solidFill>
                  <a:srgbClr val="1D2125"/>
                </a:solidFill>
                <a:effectLst/>
                <a:latin typeface="-apple-system"/>
              </a:rPr>
              <a:t>Alike</a:t>
            </a:r>
            <a:r>
              <a:rPr kumimoji="0" lang="de-DE" altLang="de-DE" sz="1600" b="0" i="0" u="none" strike="noStrike" cap="none" normalizeH="0" baseline="0" dirty="0">
                <a:ln>
                  <a:noFill/>
                </a:ln>
                <a:solidFill>
                  <a:srgbClr val="1D2125"/>
                </a:solidFill>
                <a:effectLst/>
                <a:latin typeface="-apple-system"/>
              </a:rPr>
              <a:t>“ Lizenz (</a:t>
            </a:r>
            <a:r>
              <a:rPr kumimoji="0" lang="de-DE" altLang="de-DE" sz="1600" b="1" i="0" u="none" strike="noStrike" cap="none" normalizeH="0" baseline="0" dirty="0">
                <a:ln>
                  <a:noFill/>
                </a:ln>
                <a:solidFill>
                  <a:srgbClr val="1D2125"/>
                </a:solidFill>
                <a:effectLst/>
                <a:latin typeface="-apple-system"/>
              </a:rPr>
              <a:t>CC BY SA 4.0</a:t>
            </a:r>
            <a:r>
              <a:rPr kumimoji="0" lang="de-DE" altLang="de-DE" sz="1600" b="0" i="0" u="none" strike="noStrike" cap="none" normalizeH="0" baseline="0" dirty="0">
                <a:ln>
                  <a:noFill/>
                </a:ln>
                <a:solidFill>
                  <a:srgbClr val="1D2125"/>
                </a:solidFill>
                <a:effectLst/>
                <a:latin typeface="-apple-system"/>
              </a:rPr>
              <a:t>) veröffentlicht. </a:t>
            </a:r>
            <a:r>
              <a:rPr kumimoji="0" lang="de-DE" altLang="de-DE" sz="1600" b="0" i="0" u="none" strike="noStrike" cap="none" normalizeH="0" baseline="0" dirty="0">
                <a:ln>
                  <a:noFill/>
                </a:ln>
                <a:solidFill>
                  <a:srgbClr val="000000"/>
                </a:solidFill>
                <a:effectLst/>
                <a:latin typeface="-apple-system"/>
              </a:rPr>
              <a:t>Bei Verwendung des OER-Produkts geben sie bitte folgende Quelle an: </a:t>
            </a:r>
          </a:p>
          <a:p>
            <a:pPr marL="0" marR="0" lvl="0" indent="0" algn="l" defTabSz="914400" rtl="0" eaLnBrk="0" fontAlgn="base" latinLnBrk="0" hangingPunct="0">
              <a:lnSpc>
                <a:spcPct val="100000"/>
              </a:lnSpc>
              <a:spcBef>
                <a:spcPct val="0"/>
              </a:spcBef>
              <a:spcAft>
                <a:spcPct val="0"/>
              </a:spcAft>
              <a:buClrTx/>
              <a:buSzTx/>
              <a:buNone/>
              <a:tabLst/>
            </a:pPr>
            <a:endParaRPr lang="de-DE" altLang="de-DE" sz="1600" dirty="0">
              <a:solidFill>
                <a:srgbClr val="000000"/>
              </a:solidFill>
              <a:latin typeface="-apple-system"/>
            </a:endParaRPr>
          </a:p>
          <a:p>
            <a:pPr marL="0" marR="0" lvl="0" indent="0" algn="l" defTabSz="914400" rtl="0" eaLnBrk="0" fontAlgn="base" latinLnBrk="0" hangingPunct="0">
              <a:lnSpc>
                <a:spcPct val="100000"/>
              </a:lnSpc>
              <a:spcBef>
                <a:spcPct val="0"/>
              </a:spcBef>
              <a:spcAft>
                <a:spcPct val="0"/>
              </a:spcAft>
              <a:buClrTx/>
              <a:buSzTx/>
              <a:buNone/>
              <a:tabLst/>
            </a:pPr>
            <a:r>
              <a:rPr kumimoji="0" lang="de-DE" altLang="de-DE" sz="1600" b="0" i="0" u="none" strike="noStrike" cap="none" normalizeH="0" baseline="0" dirty="0">
                <a:ln>
                  <a:noFill/>
                </a:ln>
                <a:solidFill>
                  <a:srgbClr val="1D2125"/>
                </a:solidFill>
                <a:effectLst/>
                <a:latin typeface="-apple-system"/>
              </a:rPr>
              <a:t>KI-Makerspace, Universität Tübingen, CC BY SA 4.0</a:t>
            </a:r>
            <a:endParaRPr kumimoji="0" lang="de-DE" altLang="de-DE"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rgbClr val="1D2125"/>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1D2125"/>
                </a:solidFill>
                <a:effectLst/>
                <a:latin typeface="-apple-system"/>
              </a:rPr>
              <a:t>Das bedeutet, es ist erlaubt, das Material </a:t>
            </a:r>
            <a:endParaRPr lang="de-DE" altLang="de-DE" sz="1600" dirty="0"/>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1600" b="1" i="0" u="none" strike="noStrike" cap="none" normalizeH="0" baseline="0" dirty="0">
                <a:ln>
                  <a:noFill/>
                </a:ln>
                <a:solidFill>
                  <a:srgbClr val="1D2125"/>
                </a:solidFill>
                <a:effectLst/>
                <a:latin typeface="-apple-system"/>
              </a:rPr>
              <a:t>zu teilen</a:t>
            </a:r>
            <a:r>
              <a:rPr kumimoji="0" lang="de-DE" altLang="de-DE" sz="1600" b="0" i="0" u="none" strike="noStrike" cap="none" normalizeH="0" baseline="0" dirty="0">
                <a:ln>
                  <a:noFill/>
                </a:ln>
                <a:solidFill>
                  <a:srgbClr val="1D2125"/>
                </a:solidFill>
                <a:effectLst/>
                <a:latin typeface="-apple-system"/>
              </a:rPr>
              <a:t> (in jedwedem Format oder Medium zu vervielfältigen, auch kommerziell)</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1600" b="0" i="0" u="none" strike="noStrike" cap="none" normalizeH="0" baseline="0" dirty="0">
                <a:ln>
                  <a:noFill/>
                </a:ln>
                <a:solidFill>
                  <a:srgbClr val="1D2125"/>
                </a:solidFill>
                <a:effectLst/>
                <a:latin typeface="-apple-system"/>
              </a:rPr>
              <a:t>und </a:t>
            </a:r>
            <a:r>
              <a:rPr kumimoji="0" lang="de-DE" altLang="de-DE" sz="1600" b="1" i="0" u="none" strike="noStrike" cap="none" normalizeH="0" baseline="0" dirty="0">
                <a:ln>
                  <a:noFill/>
                </a:ln>
                <a:solidFill>
                  <a:srgbClr val="1D2125"/>
                </a:solidFill>
                <a:effectLst/>
                <a:latin typeface="-apple-system"/>
              </a:rPr>
              <a:t>zu bearbeiten</a:t>
            </a:r>
            <a:r>
              <a:rPr kumimoji="0" lang="de-DE" altLang="de-DE" sz="1600" b="0" i="0" u="none" strike="noStrike" cap="none" normalizeH="0" baseline="0" dirty="0">
                <a:ln>
                  <a:noFill/>
                </a:ln>
                <a:solidFill>
                  <a:srgbClr val="1D2125"/>
                </a:solidFill>
                <a:effectLst/>
                <a:latin typeface="-apple-system"/>
              </a:rPr>
              <a:t> (neu zusammen zu stellen, verändern, auch kommerziell)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rgbClr val="1D2125"/>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1D2125"/>
                </a:solidFill>
                <a:effectLst/>
                <a:latin typeface="-apple-system"/>
              </a:rPr>
              <a:t>Stets unter den Bedingungen:</a:t>
            </a:r>
            <a:endParaRPr kumimoji="0" lang="de-DE" altLang="de-DE" sz="16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1600" b="1" i="0" u="none" strike="noStrike" cap="none" normalizeH="0" baseline="0" dirty="0">
                <a:ln>
                  <a:noFill/>
                </a:ln>
                <a:solidFill>
                  <a:srgbClr val="1D2125"/>
                </a:solidFill>
                <a:effectLst/>
                <a:latin typeface="-apple-system"/>
              </a:rPr>
              <a:t>Namensnennung</a:t>
            </a:r>
            <a:r>
              <a:rPr kumimoji="0" lang="de-DE" altLang="de-DE" sz="1600" b="0" i="0" u="none" strike="noStrike" cap="none" normalizeH="0" baseline="0" dirty="0">
                <a:ln>
                  <a:noFill/>
                </a:ln>
                <a:solidFill>
                  <a:srgbClr val="1D2125"/>
                </a:solidFill>
                <a:effectLst/>
                <a:latin typeface="-apple-system"/>
              </a:rPr>
              <a:t>: Sie müssen Urheberangaben machen, einen Link zur Lizenz beifügen und angeben, ob Änderungen vorgenommen wurden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1600" b="1" i="0" u="none" strike="noStrike" cap="none" normalizeH="0" baseline="0" dirty="0">
                <a:ln>
                  <a:noFill/>
                </a:ln>
                <a:solidFill>
                  <a:srgbClr val="1D2125"/>
                </a:solidFill>
                <a:effectLst/>
                <a:latin typeface="-apple-system"/>
              </a:rPr>
              <a:t>Unter gleichen Bedingungen weitergeben</a:t>
            </a:r>
            <a:r>
              <a:rPr kumimoji="0" lang="de-DE" altLang="de-DE" sz="1600" b="0" i="0" u="none" strike="noStrike" cap="none" normalizeH="0" baseline="0" dirty="0">
                <a:ln>
                  <a:noFill/>
                </a:ln>
                <a:solidFill>
                  <a:srgbClr val="1D2125"/>
                </a:solidFill>
                <a:effectLst/>
                <a:latin typeface="-apple-system"/>
              </a:rPr>
              <a:t>: Auch nach einem Remix des Materials oder Veränderungen und Anpassungen, dürfen Ihre Beiträge nur unter derselben Lizenz wie das Original verbreitet werden.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1600" b="1" i="0" u="none" strike="noStrike" cap="none" normalizeH="0" baseline="0" dirty="0">
                <a:ln>
                  <a:noFill/>
                </a:ln>
                <a:solidFill>
                  <a:srgbClr val="1D2125"/>
                </a:solidFill>
                <a:effectLst/>
                <a:latin typeface="-apple-system"/>
              </a:rPr>
              <a:t>Fremdmaterial </a:t>
            </a:r>
            <a:r>
              <a:rPr kumimoji="0" lang="de-DE" altLang="de-DE" sz="1600" b="0" i="0" u="none" strike="noStrike" cap="none" normalizeH="0" baseline="0" dirty="0">
                <a:ln>
                  <a:noFill/>
                </a:ln>
                <a:solidFill>
                  <a:srgbClr val="1D2125"/>
                </a:solidFill>
                <a:effectLst/>
                <a:latin typeface="-apple-system"/>
              </a:rPr>
              <a:t>sind als solche kenntlich gemacht und unterliegen ihren ursprünglichen Nutzungsbedingungen.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de-DE" altLang="de-DE" sz="1600" dirty="0">
              <a:solidFill>
                <a:srgbClr val="1D2125"/>
              </a:solidFill>
              <a:latin typeface="-apple-system"/>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1600" b="0" i="0" u="none" strike="noStrike" cap="none" normalizeH="0" baseline="0" dirty="0">
                <a:ln>
                  <a:noFill/>
                </a:ln>
                <a:solidFill>
                  <a:srgbClr val="1D2125"/>
                </a:solidFill>
                <a:effectLst/>
                <a:latin typeface="-apple-system"/>
              </a:rPr>
              <a:t>Die Piktogramme als auch Bilder sind freie Bilder, die im Rahmen </a:t>
            </a:r>
            <a:r>
              <a:rPr lang="de-DE" altLang="de-DE" sz="1600" dirty="0">
                <a:solidFill>
                  <a:srgbClr val="1D2125"/>
                </a:solidFill>
                <a:latin typeface="-apple-system"/>
              </a:rPr>
              <a:t>von Microsoft 356 Mitgliedschaft in </a:t>
            </a:r>
            <a:r>
              <a:rPr kumimoji="0" lang="de-DE" altLang="de-DE" sz="1600" b="0" i="0" u="none" strike="noStrike" cap="none" normalizeH="0" baseline="0" dirty="0">
                <a:ln>
                  <a:noFill/>
                </a:ln>
                <a:solidFill>
                  <a:srgbClr val="1D2125"/>
                </a:solidFill>
                <a:effectLst/>
                <a:latin typeface="-apple-system"/>
              </a:rPr>
              <a:t>Power Point verfügbar sind.</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de-DE" altLang="de-DE" sz="1600" dirty="0">
                <a:solidFill>
                  <a:srgbClr val="1D2125"/>
                </a:solidFill>
                <a:latin typeface="-apple-system"/>
              </a:rPr>
              <a:t>Die Roboter (mit und ohne Sprechblasen) wurden von Luise Wüstling gestaltet. Die Autorin ist bei Weiterverwendung anzugeben.</a:t>
            </a:r>
            <a:endParaRPr kumimoji="0" lang="de-DE" altLang="de-DE" sz="1600" b="0" i="0" u="none" strike="noStrike" cap="none" normalizeH="0" baseline="0" dirty="0">
              <a:ln>
                <a:noFill/>
              </a:ln>
              <a:solidFill>
                <a:schemeClr val="tx1"/>
              </a:solidFill>
              <a:effectLst/>
              <a:latin typeface="Arial" panose="020B0604020202020204" pitchFamily="34" charset="0"/>
            </a:endParaRPr>
          </a:p>
        </p:txBody>
      </p:sp>
      <p:pic>
        <p:nvPicPr>
          <p:cNvPr id="1028" name="Picture 4" descr="Creative Commons Logo Png Vector Svg Free Download Vr - vrogue.co">
            <a:extLst>
              <a:ext uri="{FF2B5EF4-FFF2-40B4-BE49-F238E27FC236}">
                <a16:creationId xmlns:a16="http://schemas.microsoft.com/office/drawing/2014/main" id="{66830434-665B-6842-DCFC-9FD81684BC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854" y="2739798"/>
            <a:ext cx="3923147" cy="1378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909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49554-2EAC-35F2-95D9-46B951720306}"/>
            </a:ext>
          </a:extLst>
        </p:cNvPr>
        <p:cNvGrpSpPr/>
        <p:nvPr/>
      </p:nvGrpSpPr>
      <p:grpSpPr>
        <a:xfrm>
          <a:off x="0" y="0"/>
          <a:ext cx="0" cy="0"/>
          <a:chOff x="0" y="0"/>
          <a:chExt cx="0" cy="0"/>
        </a:xfrm>
      </p:grpSpPr>
      <p:pic>
        <p:nvPicPr>
          <p:cNvPr id="4" name="Grafik 3">
            <a:extLst>
              <a:ext uri="{FF2B5EF4-FFF2-40B4-BE49-F238E27FC236}">
                <a16:creationId xmlns:a16="http://schemas.microsoft.com/office/drawing/2014/main" id="{D5F7DDA9-5AE7-1986-1D29-A66E755C27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2571" y="2171780"/>
            <a:ext cx="3671306" cy="3169925"/>
          </a:xfrm>
          <a:prstGeom prst="rect">
            <a:avLst/>
          </a:prstGeom>
        </p:spPr>
      </p:pic>
      <p:sp>
        <p:nvSpPr>
          <p:cNvPr id="5" name="Textfeld 4">
            <a:extLst>
              <a:ext uri="{FF2B5EF4-FFF2-40B4-BE49-F238E27FC236}">
                <a16:creationId xmlns:a16="http://schemas.microsoft.com/office/drawing/2014/main" id="{5D59A096-8AF8-C98B-33FC-1174723D8B37}"/>
              </a:ext>
            </a:extLst>
          </p:cNvPr>
          <p:cNvSpPr txBox="1"/>
          <p:nvPr/>
        </p:nvSpPr>
        <p:spPr>
          <a:xfrm>
            <a:off x="3202039" y="1628971"/>
            <a:ext cx="42822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400" dirty="0">
                <a:cs typeface="Arial"/>
              </a:rPr>
              <a:t>Was ist KI?</a:t>
            </a:r>
            <a:endParaRPr lang="de-DE" dirty="0"/>
          </a:p>
        </p:txBody>
      </p:sp>
      <p:sp>
        <p:nvSpPr>
          <p:cNvPr id="6" name="Textfeld 5">
            <a:extLst>
              <a:ext uri="{FF2B5EF4-FFF2-40B4-BE49-F238E27FC236}">
                <a16:creationId xmlns:a16="http://schemas.microsoft.com/office/drawing/2014/main" id="{69C82E64-4B15-1A98-EF2C-74AEE9B684A4}"/>
              </a:ext>
            </a:extLst>
          </p:cNvPr>
          <p:cNvSpPr txBox="1"/>
          <p:nvPr/>
        </p:nvSpPr>
        <p:spPr>
          <a:xfrm>
            <a:off x="7484274" y="2090636"/>
            <a:ext cx="410332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400" b="1" dirty="0">
                <a:cs typeface="Arial"/>
              </a:rPr>
              <a:t>Wie funktionieren Sprachmodelle?</a:t>
            </a:r>
            <a:endParaRPr lang="de-DE" b="1" dirty="0"/>
          </a:p>
        </p:txBody>
      </p:sp>
      <p:sp>
        <p:nvSpPr>
          <p:cNvPr id="7" name="Textfeld 6">
            <a:extLst>
              <a:ext uri="{FF2B5EF4-FFF2-40B4-BE49-F238E27FC236}">
                <a16:creationId xmlns:a16="http://schemas.microsoft.com/office/drawing/2014/main" id="{1F29A929-709D-5B30-9809-50CC42BD56FD}"/>
              </a:ext>
            </a:extLst>
          </p:cNvPr>
          <p:cNvSpPr txBox="1"/>
          <p:nvPr/>
        </p:nvSpPr>
        <p:spPr>
          <a:xfrm>
            <a:off x="7484274" y="4077100"/>
            <a:ext cx="37547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400" dirty="0">
                <a:cs typeface="Arial"/>
              </a:rPr>
              <a:t>Visualisierungsspiel</a:t>
            </a:r>
            <a:endParaRPr lang="de-DE" dirty="0"/>
          </a:p>
        </p:txBody>
      </p:sp>
    </p:spTree>
    <p:extLst>
      <p:ext uri="{BB962C8B-B14F-4D97-AF65-F5344CB8AC3E}">
        <p14:creationId xmlns:p14="http://schemas.microsoft.com/office/powerpoint/2010/main" val="2456698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CFEA0EA-67BB-4C74-7D97-658A594806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3119" y="1104000"/>
            <a:ext cx="5324354" cy="5335485"/>
          </a:xfrm>
          <a:prstGeom prst="rect">
            <a:avLst/>
          </a:prstGeom>
        </p:spPr>
      </p:pic>
      <p:sp>
        <p:nvSpPr>
          <p:cNvPr id="5" name="Textfeld 4">
            <a:extLst>
              <a:ext uri="{FF2B5EF4-FFF2-40B4-BE49-F238E27FC236}">
                <a16:creationId xmlns:a16="http://schemas.microsoft.com/office/drawing/2014/main" id="{16260353-9D5F-92E9-A4CF-DE9E692E6A3B}"/>
              </a:ext>
            </a:extLst>
          </p:cNvPr>
          <p:cNvSpPr txBox="1"/>
          <p:nvPr/>
        </p:nvSpPr>
        <p:spPr>
          <a:xfrm>
            <a:off x="5124691" y="1508236"/>
            <a:ext cx="3070185" cy="1200329"/>
          </a:xfrm>
          <a:prstGeom prst="rect">
            <a:avLst/>
          </a:prstGeom>
          <a:noFill/>
        </p:spPr>
        <p:txBody>
          <a:bodyPr wrap="square" lIns="91440" tIns="45720" rIns="91440" bIns="45720" anchor="t">
            <a:spAutoFit/>
          </a:bodyPr>
          <a:lstStyle/>
          <a:p>
            <a:pPr algn="ctr"/>
            <a:r>
              <a:rPr lang="de-DE" sz="3600" dirty="0"/>
              <a:t>Was kann ein Chatbot?</a:t>
            </a:r>
          </a:p>
        </p:txBody>
      </p:sp>
      <p:sp>
        <p:nvSpPr>
          <p:cNvPr id="3" name="Textfeld 2">
            <a:extLst>
              <a:ext uri="{FF2B5EF4-FFF2-40B4-BE49-F238E27FC236}">
                <a16:creationId xmlns:a16="http://schemas.microsoft.com/office/drawing/2014/main" id="{F5138E04-089B-3250-C625-15287B80158C}"/>
              </a:ext>
            </a:extLst>
          </p:cNvPr>
          <p:cNvSpPr txBox="1"/>
          <p:nvPr/>
        </p:nvSpPr>
        <p:spPr>
          <a:xfrm>
            <a:off x="3513564" y="6525720"/>
            <a:ext cx="1858201" cy="246221"/>
          </a:xfrm>
          <a:prstGeom prst="rect">
            <a:avLst/>
          </a:prstGeom>
          <a:noFill/>
        </p:spPr>
        <p:txBody>
          <a:bodyPr wrap="none" rtlCol="0">
            <a:spAutoFit/>
          </a:bodyPr>
          <a:lstStyle/>
          <a:p>
            <a:r>
              <a:rPr lang="de-DE" sz="1000" dirty="0"/>
              <a:t>CC BY SA 4.0 Luise Wüstling</a:t>
            </a:r>
          </a:p>
        </p:txBody>
      </p:sp>
    </p:spTree>
    <p:extLst>
      <p:ext uri="{BB962C8B-B14F-4D97-AF65-F5344CB8AC3E}">
        <p14:creationId xmlns:p14="http://schemas.microsoft.com/office/powerpoint/2010/main" val="525194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B646F81-40C8-B811-0B16-F341A8B7EEAD}"/>
              </a:ext>
            </a:extLst>
          </p:cNvPr>
          <p:cNvSpPr>
            <a:spLocks noGrp="1"/>
          </p:cNvSpPr>
          <p:nvPr>
            <p:ph sz="quarter" idx="10"/>
          </p:nvPr>
        </p:nvSpPr>
        <p:spPr/>
        <p:txBody>
          <a:bodyPr/>
          <a:lstStyle/>
          <a:p>
            <a:r>
              <a:rPr lang="de-DE" dirty="0"/>
              <a:t>Was ist eine Birne?</a:t>
            </a:r>
          </a:p>
        </p:txBody>
      </p:sp>
      <p:pic>
        <p:nvPicPr>
          <p:cNvPr id="4" name="Grafik 3" descr="Ein Bild, das Birne, Frucht, Produkt, Naturkost enthält.&#10;&#10;Automatisch generierte Beschreibung">
            <a:extLst>
              <a:ext uri="{FF2B5EF4-FFF2-40B4-BE49-F238E27FC236}">
                <a16:creationId xmlns:a16="http://schemas.microsoft.com/office/drawing/2014/main" id="{C89F66C3-E6DE-8777-A1ED-E02F8A8952AE}"/>
              </a:ext>
            </a:extLst>
          </p:cNvPr>
          <p:cNvPicPr/>
          <p:nvPr/>
        </p:nvPicPr>
        <p:blipFill rotWithShape="1">
          <a:blip r:embed="rId3"/>
          <a:srcRect r="19041"/>
          <a:stretch/>
        </p:blipFill>
        <p:spPr>
          <a:xfrm>
            <a:off x="1115837" y="1943941"/>
            <a:ext cx="3291576" cy="3978715"/>
          </a:xfrm>
          <a:prstGeom prst="rect">
            <a:avLst/>
          </a:prstGeom>
          <a:noFill/>
          <a:ln>
            <a:noFill/>
            <a:prstDash/>
          </a:ln>
        </p:spPr>
      </p:pic>
      <p:pic>
        <p:nvPicPr>
          <p:cNvPr id="5" name="Bild2">
            <a:extLst>
              <a:ext uri="{FF2B5EF4-FFF2-40B4-BE49-F238E27FC236}">
                <a16:creationId xmlns:a16="http://schemas.microsoft.com/office/drawing/2014/main" id="{E33B6F5B-10C2-4144-9123-320042139D60}"/>
              </a:ext>
            </a:extLst>
          </p:cNvPr>
          <p:cNvPicPr/>
          <p:nvPr/>
        </p:nvPicPr>
        <p:blipFill rotWithShape="1">
          <a:blip r:embed="rId4">
            <a:lum/>
            <a:alphaModFix/>
          </a:blip>
          <a:srcRect l="18586"/>
          <a:stretch/>
        </p:blipFill>
        <p:spPr>
          <a:xfrm>
            <a:off x="4407413" y="2161202"/>
            <a:ext cx="3053175" cy="3706038"/>
          </a:xfrm>
          <a:prstGeom prst="rect">
            <a:avLst/>
          </a:prstGeom>
          <a:noFill/>
          <a:ln>
            <a:noFill/>
            <a:prstDash/>
          </a:ln>
        </p:spPr>
      </p:pic>
      <p:sp>
        <p:nvSpPr>
          <p:cNvPr id="7" name="Textfeld 6">
            <a:extLst>
              <a:ext uri="{FF2B5EF4-FFF2-40B4-BE49-F238E27FC236}">
                <a16:creationId xmlns:a16="http://schemas.microsoft.com/office/drawing/2014/main" id="{2810C7A6-2768-9D28-C2FC-2737484352B0}"/>
              </a:ext>
            </a:extLst>
          </p:cNvPr>
          <p:cNvSpPr txBox="1"/>
          <p:nvPr/>
        </p:nvSpPr>
        <p:spPr>
          <a:xfrm>
            <a:off x="947792" y="5813429"/>
            <a:ext cx="9528518" cy="738664"/>
          </a:xfrm>
          <a:prstGeom prst="rect">
            <a:avLst/>
          </a:prstGeom>
          <a:noFill/>
        </p:spPr>
        <p:txBody>
          <a:bodyPr wrap="square" lIns="91440" tIns="45720" rIns="91440" bIns="45720" anchor="t">
            <a:spAutoFit/>
          </a:bodyPr>
          <a:lstStyle/>
          <a:p>
            <a:r>
              <a:rPr lang="en-US" sz="1400" kern="150" dirty="0">
                <a:effectLst/>
                <a:latin typeface="Arial"/>
                <a:ea typeface="NSimSun"/>
                <a:cs typeface="Arial"/>
              </a:rPr>
              <a:t>Birne: CCO 1.0 Public Domain</a:t>
            </a:r>
            <a:endParaRPr lang="de-DE" sz="1400" kern="150">
              <a:effectLst/>
              <a:latin typeface="Arial"/>
              <a:ea typeface="NSimSun"/>
              <a:cs typeface="Arial"/>
            </a:endParaRPr>
          </a:p>
          <a:p>
            <a:r>
              <a:rPr lang="en-US" sz="1400" kern="150" err="1">
                <a:effectLst/>
                <a:latin typeface="Arial"/>
                <a:ea typeface="NSimSun"/>
                <a:cs typeface="Arial"/>
              </a:rPr>
              <a:t>Glühbirne</a:t>
            </a:r>
            <a:r>
              <a:rPr lang="en-US" sz="1400" kern="150" dirty="0">
                <a:effectLst/>
                <a:latin typeface="Arial"/>
                <a:ea typeface="NSimSun"/>
                <a:cs typeface="Arial"/>
              </a:rPr>
              <a:t>: CC BY SA 3.0, KMH</a:t>
            </a:r>
          </a:p>
          <a:p>
            <a:r>
              <a:rPr lang="en-US" sz="1400" kern="150" dirty="0">
                <a:latin typeface="Arial"/>
                <a:ea typeface="NSimSun"/>
                <a:cs typeface="Arial"/>
              </a:rPr>
              <a:t>Kopf: DALLE-3 “Ein Kopf in Clipart </a:t>
            </a:r>
            <a:r>
              <a:rPr lang="en-US" sz="1400" kern="150" err="1">
                <a:latin typeface="Arial"/>
                <a:ea typeface="NSimSun"/>
                <a:cs typeface="Arial"/>
              </a:rPr>
              <a:t>mit</a:t>
            </a:r>
            <a:r>
              <a:rPr lang="en-US" sz="1400" kern="150" dirty="0">
                <a:latin typeface="Arial"/>
                <a:ea typeface="NSimSun"/>
                <a:cs typeface="Arial"/>
              </a:rPr>
              <a:t> </a:t>
            </a:r>
            <a:r>
              <a:rPr lang="en-US" sz="1400" kern="150" err="1">
                <a:latin typeface="Arial"/>
                <a:ea typeface="NSimSun"/>
                <a:cs typeface="Arial"/>
              </a:rPr>
              <a:t>weißem</a:t>
            </a:r>
            <a:r>
              <a:rPr lang="en-US" sz="1400" kern="150" dirty="0">
                <a:latin typeface="Arial"/>
                <a:ea typeface="NSimSun"/>
                <a:cs typeface="Arial"/>
              </a:rPr>
              <a:t> </a:t>
            </a:r>
            <a:r>
              <a:rPr lang="en-US" sz="1400" kern="150" err="1">
                <a:latin typeface="Arial"/>
                <a:ea typeface="NSimSun"/>
                <a:cs typeface="Arial"/>
              </a:rPr>
              <a:t>Hintergrund</a:t>
            </a:r>
            <a:r>
              <a:rPr lang="en-US" sz="1400" kern="150" dirty="0">
                <a:latin typeface="Arial"/>
                <a:ea typeface="NSimSun"/>
                <a:cs typeface="Arial"/>
              </a:rPr>
              <a:t>”, 29.5.2025</a:t>
            </a:r>
            <a:endParaRPr lang="de-DE" sz="1400" kern="150">
              <a:effectLst/>
              <a:latin typeface="Arial"/>
              <a:ea typeface="NSimSun"/>
              <a:cs typeface="Arial"/>
            </a:endParaRPr>
          </a:p>
        </p:txBody>
      </p:sp>
      <p:pic>
        <p:nvPicPr>
          <p:cNvPr id="11" name="Grafik 10" descr="Ein Bild, das Clipart, Lächeln, Zeichnung, Cartoon enthält.&#10;&#10;Automatisch generierte Beschreibung">
            <a:extLst>
              <a:ext uri="{FF2B5EF4-FFF2-40B4-BE49-F238E27FC236}">
                <a16:creationId xmlns:a16="http://schemas.microsoft.com/office/drawing/2014/main" id="{855998FE-6AA7-7ED4-23C5-7B76710F2C0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273"/>
          <a:stretch/>
        </p:blipFill>
        <p:spPr>
          <a:xfrm>
            <a:off x="6968081" y="2161202"/>
            <a:ext cx="3542257" cy="3992301"/>
          </a:xfrm>
          <a:prstGeom prst="rect">
            <a:avLst/>
          </a:prstGeom>
        </p:spPr>
      </p:pic>
    </p:spTree>
    <p:extLst>
      <p:ext uri="{BB962C8B-B14F-4D97-AF65-F5344CB8AC3E}">
        <p14:creationId xmlns:p14="http://schemas.microsoft.com/office/powerpoint/2010/main" val="403807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C8FF9FA-C5AE-5563-BBF3-89D8606B9F05}"/>
              </a:ext>
            </a:extLst>
          </p:cNvPr>
          <p:cNvSpPr>
            <a:spLocks noGrp="1"/>
          </p:cNvSpPr>
          <p:nvPr>
            <p:ph sz="quarter" idx="10"/>
          </p:nvPr>
        </p:nvSpPr>
        <p:spPr/>
        <p:txBody>
          <a:bodyPr/>
          <a:lstStyle/>
          <a:p>
            <a:r>
              <a:rPr lang="de-DE" dirty="0"/>
              <a:t>Was antwortet </a:t>
            </a:r>
            <a:r>
              <a:rPr lang="de-DE" dirty="0" err="1"/>
              <a:t>ChatGPT</a:t>
            </a:r>
            <a:r>
              <a:rPr lang="de-DE" dirty="0"/>
              <a:t>?</a:t>
            </a:r>
          </a:p>
        </p:txBody>
      </p:sp>
      <p:sp>
        <p:nvSpPr>
          <p:cNvPr id="4" name="Rechteck: abgerundete Ecken 3">
            <a:extLst>
              <a:ext uri="{FF2B5EF4-FFF2-40B4-BE49-F238E27FC236}">
                <a16:creationId xmlns:a16="http://schemas.microsoft.com/office/drawing/2014/main" id="{E2940790-F0E9-B460-D96E-33304BC678AB}"/>
              </a:ext>
            </a:extLst>
          </p:cNvPr>
          <p:cNvSpPr/>
          <p:nvPr/>
        </p:nvSpPr>
        <p:spPr>
          <a:xfrm>
            <a:off x="9132425" y="2179201"/>
            <a:ext cx="2675575" cy="3693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Was ist eine Birne?</a:t>
            </a:r>
          </a:p>
        </p:txBody>
      </p:sp>
      <p:sp>
        <p:nvSpPr>
          <p:cNvPr id="5" name="Rechteck: abgerundete Ecken 4">
            <a:extLst>
              <a:ext uri="{FF2B5EF4-FFF2-40B4-BE49-F238E27FC236}">
                <a16:creationId xmlns:a16="http://schemas.microsoft.com/office/drawing/2014/main" id="{D4569B95-8D49-D58B-D176-4DF9E6B6DEC5}"/>
              </a:ext>
            </a:extLst>
          </p:cNvPr>
          <p:cNvSpPr/>
          <p:nvPr/>
        </p:nvSpPr>
        <p:spPr>
          <a:xfrm>
            <a:off x="757021" y="2790798"/>
            <a:ext cx="10238928" cy="3204888"/>
          </a:xfrm>
          <a:prstGeom prst="roundRect">
            <a:avLst>
              <a:gd name="adj" fmla="val 532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dirty="0">
                <a:solidFill>
                  <a:schemeClr val="tx1"/>
                </a:solidFill>
              </a:rPr>
              <a:t>Das Wort </a:t>
            </a:r>
            <a:r>
              <a:rPr lang="de-DE" b="1" dirty="0">
                <a:solidFill>
                  <a:schemeClr val="tx1"/>
                </a:solidFill>
              </a:rPr>
              <a:t>„Birne“</a:t>
            </a:r>
            <a:r>
              <a:rPr lang="de-DE" dirty="0">
                <a:solidFill>
                  <a:schemeClr val="tx1"/>
                </a:solidFill>
              </a:rPr>
              <a:t> kann mehrere Bedeutungen haben – hier sind die häufigsten:</a:t>
            </a:r>
          </a:p>
          <a:p>
            <a:pPr marL="342900" indent="-342900">
              <a:buFont typeface="+mj-lt"/>
              <a:buAutoNum type="arabicPeriod"/>
            </a:pPr>
            <a:r>
              <a:rPr lang="de-DE" b="1" dirty="0">
                <a:solidFill>
                  <a:schemeClr val="tx1"/>
                </a:solidFill>
              </a:rPr>
              <a:t>Obst</a:t>
            </a:r>
            <a:r>
              <a:rPr lang="de-DE" dirty="0">
                <a:solidFill>
                  <a:schemeClr val="tx1"/>
                </a:solidFill>
              </a:rPr>
              <a:t>: Eine </a:t>
            </a:r>
            <a:r>
              <a:rPr lang="de-DE" b="1" dirty="0">
                <a:solidFill>
                  <a:schemeClr val="tx1"/>
                </a:solidFill>
              </a:rPr>
              <a:t>Birne</a:t>
            </a:r>
            <a:r>
              <a:rPr lang="de-DE" dirty="0">
                <a:solidFill>
                  <a:schemeClr val="tx1"/>
                </a:solidFill>
              </a:rPr>
              <a:t> ist eine Frucht, die an einem Birnbaum wächst. Sie hat eine meist bauchige Form, eine glatte Schale und ein süßes, saftiges Fruchtfleisch. Es gibt viele Sorten, zum Beispiel Williams Christ, Conference oder Abate </a:t>
            </a:r>
            <a:r>
              <a:rPr lang="de-DE" dirty="0" err="1">
                <a:solidFill>
                  <a:schemeClr val="tx1"/>
                </a:solidFill>
              </a:rPr>
              <a:t>Fetel</a:t>
            </a:r>
            <a:r>
              <a:rPr lang="de-DE" dirty="0">
                <a:solidFill>
                  <a:schemeClr val="tx1"/>
                </a:solidFill>
              </a:rPr>
              <a:t>.</a:t>
            </a:r>
          </a:p>
          <a:p>
            <a:pPr marL="342900" indent="-342900">
              <a:buFont typeface="+mj-lt"/>
              <a:buAutoNum type="arabicPeriod"/>
            </a:pPr>
            <a:r>
              <a:rPr lang="de-DE" b="1" dirty="0">
                <a:solidFill>
                  <a:schemeClr val="tx1"/>
                </a:solidFill>
              </a:rPr>
              <a:t>Glühbirne (umgangssprachlich)</a:t>
            </a:r>
            <a:r>
              <a:rPr lang="de-DE" dirty="0">
                <a:solidFill>
                  <a:schemeClr val="tx1"/>
                </a:solidFill>
              </a:rPr>
              <a:t>:</a:t>
            </a:r>
            <a:br>
              <a:rPr lang="de-DE" dirty="0">
                <a:solidFill>
                  <a:schemeClr val="tx1"/>
                </a:solidFill>
              </a:rPr>
            </a:br>
            <a:r>
              <a:rPr lang="de-DE" dirty="0">
                <a:solidFill>
                  <a:schemeClr val="tx1"/>
                </a:solidFill>
              </a:rPr>
              <a:t>Früher sagte man zur elektrischen </a:t>
            </a:r>
            <a:r>
              <a:rPr lang="de-DE" b="1" dirty="0">
                <a:solidFill>
                  <a:schemeClr val="tx1"/>
                </a:solidFill>
              </a:rPr>
              <a:t>Glühlampe</a:t>
            </a:r>
            <a:r>
              <a:rPr lang="de-DE" dirty="0">
                <a:solidFill>
                  <a:schemeClr val="tx1"/>
                </a:solidFill>
              </a:rPr>
              <a:t> oft einfach „Birne“, weil sie eine ähnliche Form wie die Frucht hat. Heute sind Glühlampen weitgehend durch LED- oder Energiesparlampen ersetzt worden.</a:t>
            </a:r>
          </a:p>
          <a:p>
            <a:pPr marL="342900" indent="-342900">
              <a:buFont typeface="+mj-lt"/>
              <a:buAutoNum type="arabicPeriod"/>
            </a:pPr>
            <a:r>
              <a:rPr lang="de-DE" b="1" dirty="0">
                <a:solidFill>
                  <a:schemeClr val="tx1"/>
                </a:solidFill>
              </a:rPr>
              <a:t>Kopf (umgangssprachlich)</a:t>
            </a:r>
            <a:r>
              <a:rPr lang="de-DE" dirty="0">
                <a:solidFill>
                  <a:schemeClr val="tx1"/>
                </a:solidFill>
              </a:rPr>
              <a:t>:</a:t>
            </a:r>
            <a:br>
              <a:rPr lang="de-DE" dirty="0">
                <a:solidFill>
                  <a:schemeClr val="tx1"/>
                </a:solidFill>
              </a:rPr>
            </a:br>
            <a:r>
              <a:rPr lang="de-DE" dirty="0">
                <a:solidFill>
                  <a:schemeClr val="tx1"/>
                </a:solidFill>
              </a:rPr>
              <a:t>Im Deutschen wird „Birne“ manchmal salopp für den </a:t>
            </a:r>
            <a:r>
              <a:rPr lang="de-DE" b="1" dirty="0">
                <a:solidFill>
                  <a:schemeClr val="tx1"/>
                </a:solidFill>
              </a:rPr>
              <a:t>Kopf</a:t>
            </a:r>
            <a:r>
              <a:rPr lang="de-DE" dirty="0">
                <a:solidFill>
                  <a:schemeClr val="tx1"/>
                </a:solidFill>
              </a:rPr>
              <a:t> verwendet. Zum Beispiel: „Hau dir nicht die Birne an!“ oder „Ich hab' mir die Birne gestoßen.“</a:t>
            </a:r>
          </a:p>
        </p:txBody>
      </p:sp>
      <p:sp>
        <p:nvSpPr>
          <p:cNvPr id="6" name="Textfeld 5">
            <a:extLst>
              <a:ext uri="{FF2B5EF4-FFF2-40B4-BE49-F238E27FC236}">
                <a16:creationId xmlns:a16="http://schemas.microsoft.com/office/drawing/2014/main" id="{B46744D5-4143-F476-0200-1C86D36589B9}"/>
              </a:ext>
            </a:extLst>
          </p:cNvPr>
          <p:cNvSpPr txBox="1"/>
          <p:nvPr/>
        </p:nvSpPr>
        <p:spPr>
          <a:xfrm>
            <a:off x="757021" y="6204609"/>
            <a:ext cx="7791417" cy="369332"/>
          </a:xfrm>
          <a:prstGeom prst="rect">
            <a:avLst/>
          </a:prstGeom>
          <a:noFill/>
        </p:spPr>
        <p:txBody>
          <a:bodyPr wrap="square">
            <a:spAutoFit/>
          </a:bodyPr>
          <a:lstStyle/>
          <a:p>
            <a:r>
              <a:rPr lang="de-DE" kern="150" dirty="0" err="1">
                <a:latin typeface="Liberation Serif"/>
                <a:ea typeface="NSimSun" panose="02010609030101010101" pitchFamily="49" charset="-122"/>
                <a:cs typeface="Arial" panose="020B0604020202020204" pitchFamily="34" charset="0"/>
              </a:rPr>
              <a:t>ChatGPT</a:t>
            </a:r>
            <a:r>
              <a:rPr lang="de-DE" kern="150" dirty="0">
                <a:latin typeface="Liberation Serif"/>
                <a:ea typeface="NSimSun" panose="02010609030101010101" pitchFamily="49" charset="-122"/>
                <a:cs typeface="Arial" panose="020B0604020202020204" pitchFamily="34" charset="0"/>
              </a:rPr>
              <a:t> 4o, Anfrage: „Was ist eine Birne?” 29.05.2025</a:t>
            </a:r>
            <a:endParaRPr lang="de-DE" sz="1800" kern="150" dirty="0">
              <a:effectLst/>
              <a:latin typeface="Liberation Serif"/>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val="3854147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02F3D-F524-3553-E8A4-3C9209F3B077}"/>
            </a:ext>
          </a:extLst>
        </p:cNvPr>
        <p:cNvGrpSpPr/>
        <p:nvPr/>
      </p:nvGrpSpPr>
      <p:grpSpPr>
        <a:xfrm>
          <a:off x="0" y="0"/>
          <a:ext cx="0" cy="0"/>
          <a:chOff x="0" y="0"/>
          <a:chExt cx="0" cy="0"/>
        </a:xfrm>
      </p:grpSpPr>
      <p:pic>
        <p:nvPicPr>
          <p:cNvPr id="5" name="Inhaltsplatzhalter 6">
            <a:extLst>
              <a:ext uri="{FF2B5EF4-FFF2-40B4-BE49-F238E27FC236}">
                <a16:creationId xmlns:a16="http://schemas.microsoft.com/office/drawing/2014/main" id="{B4BF016C-ABB6-179C-A559-23107A48F9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4017" y="1221493"/>
            <a:ext cx="5803966" cy="4415014"/>
          </a:xfrm>
          <a:prstGeom prst="rect">
            <a:avLst/>
          </a:prstGeom>
        </p:spPr>
      </p:pic>
      <p:sp>
        <p:nvSpPr>
          <p:cNvPr id="6" name="Textfeld 5">
            <a:extLst>
              <a:ext uri="{FF2B5EF4-FFF2-40B4-BE49-F238E27FC236}">
                <a16:creationId xmlns:a16="http://schemas.microsoft.com/office/drawing/2014/main" id="{193FF65D-CBC0-8B77-59CE-94D54C777BCB}"/>
              </a:ext>
            </a:extLst>
          </p:cNvPr>
          <p:cNvSpPr txBox="1"/>
          <p:nvPr/>
        </p:nvSpPr>
        <p:spPr>
          <a:xfrm>
            <a:off x="3421652" y="1490008"/>
            <a:ext cx="3210351" cy="1938992"/>
          </a:xfrm>
          <a:prstGeom prst="rect">
            <a:avLst/>
          </a:prstGeom>
          <a:noFill/>
        </p:spPr>
        <p:txBody>
          <a:bodyPr wrap="square">
            <a:spAutoFit/>
          </a:bodyPr>
          <a:lstStyle/>
          <a:p>
            <a:r>
              <a:rPr lang="de-DE" sz="4000" dirty="0"/>
              <a:t>Wie macht </a:t>
            </a:r>
            <a:r>
              <a:rPr lang="de-DE" sz="4000" dirty="0" err="1"/>
              <a:t>ChatGPT</a:t>
            </a:r>
            <a:r>
              <a:rPr lang="de-DE" sz="4000" dirty="0"/>
              <a:t> das?</a:t>
            </a:r>
          </a:p>
        </p:txBody>
      </p:sp>
      <p:sp>
        <p:nvSpPr>
          <p:cNvPr id="3" name="Textfeld 2">
            <a:extLst>
              <a:ext uri="{FF2B5EF4-FFF2-40B4-BE49-F238E27FC236}">
                <a16:creationId xmlns:a16="http://schemas.microsoft.com/office/drawing/2014/main" id="{952C7686-9922-927F-7944-DE93ADB30D39}"/>
              </a:ext>
            </a:extLst>
          </p:cNvPr>
          <p:cNvSpPr txBox="1"/>
          <p:nvPr/>
        </p:nvSpPr>
        <p:spPr>
          <a:xfrm>
            <a:off x="7138449" y="5632910"/>
            <a:ext cx="1858201" cy="246221"/>
          </a:xfrm>
          <a:prstGeom prst="rect">
            <a:avLst/>
          </a:prstGeom>
          <a:noFill/>
        </p:spPr>
        <p:txBody>
          <a:bodyPr wrap="none" rtlCol="0">
            <a:spAutoFit/>
          </a:bodyPr>
          <a:lstStyle/>
          <a:p>
            <a:r>
              <a:rPr lang="de-DE" sz="1000" dirty="0"/>
              <a:t>CC BY SA 4.0 Luise Wüstling</a:t>
            </a:r>
          </a:p>
        </p:txBody>
      </p:sp>
    </p:spTree>
    <p:extLst>
      <p:ext uri="{BB962C8B-B14F-4D97-AF65-F5344CB8AC3E}">
        <p14:creationId xmlns:p14="http://schemas.microsoft.com/office/powerpoint/2010/main" val="1865150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2684DB05-5F26-9314-B09F-AFC1F04CC6AD}"/>
              </a:ext>
            </a:extLst>
          </p:cNvPr>
          <p:cNvPicPr>
            <a:picLocks noChangeAspect="1"/>
          </p:cNvPicPr>
          <p:nvPr/>
        </p:nvPicPr>
        <p:blipFill>
          <a:blip r:embed="rId3"/>
          <a:stretch>
            <a:fillRect/>
          </a:stretch>
        </p:blipFill>
        <p:spPr>
          <a:xfrm>
            <a:off x="5342978" y="3531537"/>
            <a:ext cx="1485168" cy="943146"/>
          </a:xfrm>
          <a:prstGeom prst="rect">
            <a:avLst/>
          </a:prstGeom>
        </p:spPr>
      </p:pic>
      <p:pic>
        <p:nvPicPr>
          <p:cNvPr id="19" name="Grafik 18" descr="Internet Silhouette">
            <a:extLst>
              <a:ext uri="{FF2B5EF4-FFF2-40B4-BE49-F238E27FC236}">
                <a16:creationId xmlns:a16="http://schemas.microsoft.com/office/drawing/2014/main" id="{C5573E16-6D00-ABB0-360A-61DE141CB4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1820" y="2570977"/>
            <a:ext cx="914400" cy="914400"/>
          </a:xfrm>
          <a:prstGeom prst="rect">
            <a:avLst/>
          </a:prstGeom>
        </p:spPr>
      </p:pic>
      <p:pic>
        <p:nvPicPr>
          <p:cNvPr id="21" name="Grafik 20" descr="Bücher Silhouette">
            <a:extLst>
              <a:ext uri="{FF2B5EF4-FFF2-40B4-BE49-F238E27FC236}">
                <a16:creationId xmlns:a16="http://schemas.microsoft.com/office/drawing/2014/main" id="{A7A9A1F4-F415-3DF5-E673-B3CBB2E323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43172" y="2947864"/>
            <a:ext cx="914400" cy="914400"/>
          </a:xfrm>
          <a:prstGeom prst="rect">
            <a:avLst/>
          </a:prstGeom>
        </p:spPr>
      </p:pic>
      <p:pic>
        <p:nvPicPr>
          <p:cNvPr id="23" name="Grafik 22" descr="Dokument Silhouette">
            <a:extLst>
              <a:ext uri="{FF2B5EF4-FFF2-40B4-BE49-F238E27FC236}">
                <a16:creationId xmlns:a16="http://schemas.microsoft.com/office/drawing/2014/main" id="{B913C86C-2C3F-4A30-869E-F49EDE8ECD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37858" y="3595215"/>
            <a:ext cx="914400" cy="914400"/>
          </a:xfrm>
          <a:prstGeom prst="rect">
            <a:avLst/>
          </a:prstGeom>
        </p:spPr>
      </p:pic>
      <p:pic>
        <p:nvPicPr>
          <p:cNvPr id="25" name="Grafik 24" descr="Online-Netzwerk Silhouette">
            <a:extLst>
              <a:ext uri="{FF2B5EF4-FFF2-40B4-BE49-F238E27FC236}">
                <a16:creationId xmlns:a16="http://schemas.microsoft.com/office/drawing/2014/main" id="{61660324-75C2-68BD-C169-AF639A0A49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04907" y="4030323"/>
            <a:ext cx="914400" cy="914400"/>
          </a:xfrm>
          <a:prstGeom prst="rect">
            <a:avLst/>
          </a:prstGeom>
        </p:spPr>
      </p:pic>
      <p:pic>
        <p:nvPicPr>
          <p:cNvPr id="27" name="Grafik 26" descr="Blog Silhouette">
            <a:extLst>
              <a:ext uri="{FF2B5EF4-FFF2-40B4-BE49-F238E27FC236}">
                <a16:creationId xmlns:a16="http://schemas.microsoft.com/office/drawing/2014/main" id="{295F13EE-A91F-C1CF-BBDE-A3748338F55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92069" y="4640860"/>
            <a:ext cx="914400" cy="914400"/>
          </a:xfrm>
          <a:prstGeom prst="rect">
            <a:avLst/>
          </a:prstGeom>
        </p:spPr>
      </p:pic>
      <p:sp>
        <p:nvSpPr>
          <p:cNvPr id="28" name="Pfeil: nach rechts 27">
            <a:extLst>
              <a:ext uri="{FF2B5EF4-FFF2-40B4-BE49-F238E27FC236}">
                <a16:creationId xmlns:a16="http://schemas.microsoft.com/office/drawing/2014/main" id="{A7E44CB4-A0B9-1892-52B7-E25481F0068D}"/>
              </a:ext>
            </a:extLst>
          </p:cNvPr>
          <p:cNvSpPr/>
          <p:nvPr/>
        </p:nvSpPr>
        <p:spPr>
          <a:xfrm>
            <a:off x="3910221" y="3826993"/>
            <a:ext cx="766916" cy="3372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Pfeil: nach rechts 30">
            <a:extLst>
              <a:ext uri="{FF2B5EF4-FFF2-40B4-BE49-F238E27FC236}">
                <a16:creationId xmlns:a16="http://schemas.microsoft.com/office/drawing/2014/main" id="{EF416EB0-5D39-DEB3-4638-05A7136EC4A0}"/>
              </a:ext>
            </a:extLst>
          </p:cNvPr>
          <p:cNvSpPr/>
          <p:nvPr/>
        </p:nvSpPr>
        <p:spPr>
          <a:xfrm>
            <a:off x="7520726" y="3812572"/>
            <a:ext cx="766916" cy="3372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3" name="Grafik 32" descr="Chat Silhouette">
            <a:extLst>
              <a:ext uri="{FF2B5EF4-FFF2-40B4-BE49-F238E27FC236}">
                <a16:creationId xmlns:a16="http://schemas.microsoft.com/office/drawing/2014/main" id="{FB00106C-70AA-0671-B3B5-6B6F924E87E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89908" y="2968282"/>
            <a:ext cx="2255132" cy="2255132"/>
          </a:xfrm>
          <a:prstGeom prst="rect">
            <a:avLst/>
          </a:prstGeom>
        </p:spPr>
      </p:pic>
      <p:pic>
        <p:nvPicPr>
          <p:cNvPr id="37" name="Grafik 36" descr="Monitor Silhouette">
            <a:extLst>
              <a:ext uri="{FF2B5EF4-FFF2-40B4-BE49-F238E27FC236}">
                <a16:creationId xmlns:a16="http://schemas.microsoft.com/office/drawing/2014/main" id="{3B7A919D-EF87-23F0-85FA-93CFA0908B1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836854" y="2947864"/>
            <a:ext cx="2497416" cy="2497416"/>
          </a:xfrm>
          <a:prstGeom prst="rect">
            <a:avLst/>
          </a:prstGeom>
        </p:spPr>
      </p:pic>
      <p:sp>
        <p:nvSpPr>
          <p:cNvPr id="38" name="Textfeld 37">
            <a:extLst>
              <a:ext uri="{FF2B5EF4-FFF2-40B4-BE49-F238E27FC236}">
                <a16:creationId xmlns:a16="http://schemas.microsoft.com/office/drawing/2014/main" id="{19794FC3-00C3-479D-8498-8C723859EDB4}"/>
              </a:ext>
            </a:extLst>
          </p:cNvPr>
          <p:cNvSpPr txBox="1"/>
          <p:nvPr/>
        </p:nvSpPr>
        <p:spPr>
          <a:xfrm>
            <a:off x="1449136" y="2005072"/>
            <a:ext cx="2788071" cy="369332"/>
          </a:xfrm>
          <a:prstGeom prst="rect">
            <a:avLst/>
          </a:prstGeom>
          <a:noFill/>
        </p:spPr>
        <p:txBody>
          <a:bodyPr wrap="none" rtlCol="0">
            <a:spAutoFit/>
          </a:bodyPr>
          <a:lstStyle/>
          <a:p>
            <a:r>
              <a:rPr lang="de-DE" dirty="0"/>
              <a:t>Training mit vielen Texten</a:t>
            </a:r>
          </a:p>
        </p:txBody>
      </p:sp>
      <p:sp>
        <p:nvSpPr>
          <p:cNvPr id="39" name="Textfeld 38">
            <a:extLst>
              <a:ext uri="{FF2B5EF4-FFF2-40B4-BE49-F238E27FC236}">
                <a16:creationId xmlns:a16="http://schemas.microsoft.com/office/drawing/2014/main" id="{36CD46FB-3D6B-14DC-EC60-3529F1D8CE7D}"/>
              </a:ext>
            </a:extLst>
          </p:cNvPr>
          <p:cNvSpPr txBox="1"/>
          <p:nvPr/>
        </p:nvSpPr>
        <p:spPr>
          <a:xfrm>
            <a:off x="5023309" y="2005072"/>
            <a:ext cx="2497417" cy="646331"/>
          </a:xfrm>
          <a:prstGeom prst="rect">
            <a:avLst/>
          </a:prstGeom>
          <a:noFill/>
        </p:spPr>
        <p:txBody>
          <a:bodyPr wrap="square" rtlCol="0">
            <a:spAutoFit/>
          </a:bodyPr>
          <a:lstStyle/>
          <a:p>
            <a:r>
              <a:rPr lang="de-DE" dirty="0"/>
              <a:t>Berechnung der Wahrscheinlichkeiten</a:t>
            </a:r>
          </a:p>
        </p:txBody>
      </p:sp>
      <p:sp>
        <p:nvSpPr>
          <p:cNvPr id="40" name="Textfeld 39">
            <a:extLst>
              <a:ext uri="{FF2B5EF4-FFF2-40B4-BE49-F238E27FC236}">
                <a16:creationId xmlns:a16="http://schemas.microsoft.com/office/drawing/2014/main" id="{245B8915-B671-6B5F-D36A-F4D9C727BB59}"/>
              </a:ext>
            </a:extLst>
          </p:cNvPr>
          <p:cNvSpPr txBox="1"/>
          <p:nvPr/>
        </p:nvSpPr>
        <p:spPr>
          <a:xfrm>
            <a:off x="8489908" y="1987290"/>
            <a:ext cx="2497417" cy="923330"/>
          </a:xfrm>
          <a:prstGeom prst="rect">
            <a:avLst/>
          </a:prstGeom>
          <a:noFill/>
        </p:spPr>
        <p:txBody>
          <a:bodyPr wrap="square" rtlCol="0">
            <a:spAutoFit/>
          </a:bodyPr>
          <a:lstStyle/>
          <a:p>
            <a:r>
              <a:rPr lang="de-DE" dirty="0"/>
              <a:t>Ausgabe: Wörter, die wahrscheinlich aufeinander folgen</a:t>
            </a:r>
          </a:p>
        </p:txBody>
      </p:sp>
      <p:sp>
        <p:nvSpPr>
          <p:cNvPr id="3" name="Textfeld 2">
            <a:extLst>
              <a:ext uri="{FF2B5EF4-FFF2-40B4-BE49-F238E27FC236}">
                <a16:creationId xmlns:a16="http://schemas.microsoft.com/office/drawing/2014/main" id="{EBBBB4B7-E302-FCE2-C757-E0696358B4E5}"/>
              </a:ext>
            </a:extLst>
          </p:cNvPr>
          <p:cNvSpPr txBox="1"/>
          <p:nvPr/>
        </p:nvSpPr>
        <p:spPr>
          <a:xfrm>
            <a:off x="5162825" y="4385857"/>
            <a:ext cx="1537600" cy="215444"/>
          </a:xfrm>
          <a:prstGeom prst="rect">
            <a:avLst/>
          </a:prstGeom>
          <a:noFill/>
        </p:spPr>
        <p:txBody>
          <a:bodyPr wrap="none" lIns="91440" tIns="45720" rIns="91440" bIns="45720" rtlCol="0" anchor="t">
            <a:spAutoFit/>
          </a:bodyPr>
          <a:lstStyle/>
          <a:p>
            <a:r>
              <a:rPr lang="de-DE" sz="800" dirty="0"/>
              <a:t>CC BY SA 4.0 Luise Wüstling</a:t>
            </a:r>
            <a:endParaRPr lang="de-DE" sz="800" dirty="0">
              <a:cs typeface="Arial"/>
            </a:endParaRPr>
          </a:p>
        </p:txBody>
      </p:sp>
    </p:spTree>
    <p:extLst>
      <p:ext uri="{BB962C8B-B14F-4D97-AF65-F5344CB8AC3E}">
        <p14:creationId xmlns:p14="http://schemas.microsoft.com/office/powerpoint/2010/main" val="2530825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Reihe, Diagramm enthält.&#10;&#10;Automatisch generierte Beschreibung">
            <a:extLst>
              <a:ext uri="{FF2B5EF4-FFF2-40B4-BE49-F238E27FC236}">
                <a16:creationId xmlns:a16="http://schemas.microsoft.com/office/drawing/2014/main" id="{7D048AE0-7851-9DC2-3CDA-D331A0B867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8237" y="1081738"/>
            <a:ext cx="3155149" cy="4870226"/>
          </a:xfrm>
          <a:prstGeom prst="rect">
            <a:avLst/>
          </a:prstGeom>
        </p:spPr>
      </p:pic>
      <p:sp>
        <p:nvSpPr>
          <p:cNvPr id="6" name="Textfeld 5">
            <a:extLst>
              <a:ext uri="{FF2B5EF4-FFF2-40B4-BE49-F238E27FC236}">
                <a16:creationId xmlns:a16="http://schemas.microsoft.com/office/drawing/2014/main" id="{34756B55-6B7B-211F-E64D-7CCF1027A230}"/>
              </a:ext>
            </a:extLst>
          </p:cNvPr>
          <p:cNvSpPr txBox="1"/>
          <p:nvPr/>
        </p:nvSpPr>
        <p:spPr>
          <a:xfrm>
            <a:off x="565152" y="4224759"/>
            <a:ext cx="2864887" cy="1200329"/>
          </a:xfrm>
          <a:prstGeom prst="rect">
            <a:avLst/>
          </a:prstGeom>
          <a:noFill/>
        </p:spPr>
        <p:txBody>
          <a:bodyPr wrap="none" rtlCol="0">
            <a:spAutoFit/>
          </a:bodyPr>
          <a:lstStyle/>
          <a:p>
            <a:r>
              <a:rPr lang="de-DE" dirty="0"/>
              <a:t>Am Strand sonnen sich …</a:t>
            </a:r>
          </a:p>
          <a:p>
            <a:r>
              <a:rPr lang="de-DE" dirty="0"/>
              <a:t>… </a:t>
            </a:r>
            <a:r>
              <a:rPr lang="de-DE" dirty="0">
                <a:solidFill>
                  <a:srgbClr val="124A8C"/>
                </a:solidFill>
              </a:rPr>
              <a:t>Menschen</a:t>
            </a:r>
            <a:r>
              <a:rPr lang="de-DE" dirty="0"/>
              <a:t>!</a:t>
            </a:r>
          </a:p>
          <a:p>
            <a:endParaRPr lang="de-DE" dirty="0"/>
          </a:p>
          <a:p>
            <a:r>
              <a:rPr lang="de-DE" b="1" dirty="0">
                <a:solidFill>
                  <a:srgbClr val="00B050"/>
                </a:solidFill>
              </a:rPr>
              <a:t>wahrscheinlich</a:t>
            </a:r>
          </a:p>
        </p:txBody>
      </p:sp>
      <p:sp>
        <p:nvSpPr>
          <p:cNvPr id="7" name="Textfeld 6">
            <a:extLst>
              <a:ext uri="{FF2B5EF4-FFF2-40B4-BE49-F238E27FC236}">
                <a16:creationId xmlns:a16="http://schemas.microsoft.com/office/drawing/2014/main" id="{FDB5B47C-EC37-65B0-566D-1E56E6C9B302}"/>
              </a:ext>
            </a:extLst>
          </p:cNvPr>
          <p:cNvSpPr txBox="1"/>
          <p:nvPr/>
        </p:nvSpPr>
        <p:spPr>
          <a:xfrm>
            <a:off x="565152" y="1817772"/>
            <a:ext cx="2864887" cy="1200329"/>
          </a:xfrm>
          <a:prstGeom prst="rect">
            <a:avLst/>
          </a:prstGeom>
          <a:noFill/>
        </p:spPr>
        <p:txBody>
          <a:bodyPr wrap="none" rtlCol="0">
            <a:spAutoFit/>
          </a:bodyPr>
          <a:lstStyle/>
          <a:p>
            <a:r>
              <a:rPr lang="de-DE" dirty="0"/>
              <a:t>Am Strand sonnen sich …</a:t>
            </a:r>
          </a:p>
          <a:p>
            <a:r>
              <a:rPr lang="de-DE" dirty="0"/>
              <a:t>… </a:t>
            </a:r>
            <a:r>
              <a:rPr lang="de-DE" dirty="0">
                <a:solidFill>
                  <a:srgbClr val="2281BE"/>
                </a:solidFill>
              </a:rPr>
              <a:t>Dinosaurier</a:t>
            </a:r>
            <a:r>
              <a:rPr lang="de-DE" dirty="0"/>
              <a:t>! </a:t>
            </a:r>
          </a:p>
          <a:p>
            <a:endParaRPr lang="de-DE" dirty="0"/>
          </a:p>
          <a:p>
            <a:r>
              <a:rPr lang="de-DE" b="1" dirty="0">
                <a:solidFill>
                  <a:schemeClr val="tx2"/>
                </a:solidFill>
              </a:rPr>
              <a:t>unwahrscheinlich</a:t>
            </a:r>
          </a:p>
        </p:txBody>
      </p:sp>
      <p:pic>
        <p:nvPicPr>
          <p:cNvPr id="3" name="Grafik 2" descr="Ein Bild, das Zeichnung, Entwurf, Clipart, Darstellung enthält.&#10;&#10;Automatisch generierte Beschreibung">
            <a:extLst>
              <a:ext uri="{FF2B5EF4-FFF2-40B4-BE49-F238E27FC236}">
                <a16:creationId xmlns:a16="http://schemas.microsoft.com/office/drawing/2014/main" id="{8429AD30-5BD1-585D-7812-F4A63DE647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8267" y="1817772"/>
            <a:ext cx="4930308" cy="3606503"/>
          </a:xfrm>
          <a:prstGeom prst="rect">
            <a:avLst/>
          </a:prstGeom>
        </p:spPr>
      </p:pic>
      <p:sp>
        <p:nvSpPr>
          <p:cNvPr id="2" name="Textfeld 1">
            <a:extLst>
              <a:ext uri="{FF2B5EF4-FFF2-40B4-BE49-F238E27FC236}">
                <a16:creationId xmlns:a16="http://schemas.microsoft.com/office/drawing/2014/main" id="{53726129-26D7-A12B-BE0F-38EE7885EDEC}"/>
              </a:ext>
            </a:extLst>
          </p:cNvPr>
          <p:cNvSpPr txBox="1"/>
          <p:nvPr/>
        </p:nvSpPr>
        <p:spPr>
          <a:xfrm>
            <a:off x="4070958" y="6200383"/>
            <a:ext cx="672021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dirty="0">
                <a:cs typeface="Arial"/>
              </a:rPr>
              <a:t>CC BY SA Luise Wüstling </a:t>
            </a:r>
          </a:p>
        </p:txBody>
      </p:sp>
    </p:spTree>
    <p:extLst>
      <p:ext uri="{BB962C8B-B14F-4D97-AF65-F5344CB8AC3E}">
        <p14:creationId xmlns:p14="http://schemas.microsoft.com/office/powerpoint/2010/main" val="977754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A1371E8-D122-10A1-3144-2177099675C3}"/>
              </a:ext>
            </a:extLst>
          </p:cNvPr>
          <p:cNvSpPr>
            <a:spLocks noGrp="1"/>
          </p:cNvSpPr>
          <p:nvPr>
            <p:ph sz="quarter" idx="10"/>
          </p:nvPr>
        </p:nvSpPr>
        <p:spPr/>
        <p:txBody>
          <a:bodyPr/>
          <a:lstStyle/>
          <a:p>
            <a:r>
              <a:rPr lang="de-DE" dirty="0"/>
              <a:t>Führt den Satz fort:</a:t>
            </a:r>
          </a:p>
        </p:txBody>
      </p:sp>
      <p:sp>
        <p:nvSpPr>
          <p:cNvPr id="3" name="Textplatzhalter 2">
            <a:extLst>
              <a:ext uri="{FF2B5EF4-FFF2-40B4-BE49-F238E27FC236}">
                <a16:creationId xmlns:a16="http://schemas.microsoft.com/office/drawing/2014/main" id="{6F52B47F-C4DB-5766-50B6-53374CB42340}"/>
              </a:ext>
            </a:extLst>
          </p:cNvPr>
          <p:cNvSpPr>
            <a:spLocks noGrp="1"/>
          </p:cNvSpPr>
          <p:nvPr>
            <p:ph type="body" sz="quarter" idx="11"/>
          </p:nvPr>
        </p:nvSpPr>
        <p:spPr>
          <a:xfrm>
            <a:off x="1104260" y="3429000"/>
            <a:ext cx="9023587" cy="1354217"/>
          </a:xfrm>
        </p:spPr>
        <p:txBody>
          <a:bodyPr/>
          <a:lstStyle/>
          <a:p>
            <a:pPr marL="0" indent="0">
              <a:buNone/>
            </a:pPr>
            <a:r>
              <a:rPr lang="de-DE" sz="4400" b="1" dirty="0"/>
              <a:t>Herzlichen Glückwunsch ….</a:t>
            </a:r>
          </a:p>
        </p:txBody>
      </p:sp>
    </p:spTree>
    <p:extLst>
      <p:ext uri="{BB962C8B-B14F-4D97-AF65-F5344CB8AC3E}">
        <p14:creationId xmlns:p14="http://schemas.microsoft.com/office/powerpoint/2010/main" val="3602405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0386F-4BC1-0A5B-BEA5-4DAB5B6FCF3D}"/>
            </a:ext>
          </a:extLst>
        </p:cNvPr>
        <p:cNvGrpSpPr/>
        <p:nvPr/>
      </p:nvGrpSpPr>
      <p:grpSpPr>
        <a:xfrm>
          <a:off x="0" y="0"/>
          <a:ext cx="0" cy="0"/>
          <a:chOff x="0" y="0"/>
          <a:chExt cx="0" cy="0"/>
        </a:xfrm>
      </p:grpSpPr>
      <p:pic>
        <p:nvPicPr>
          <p:cNvPr id="4" name="Grafik 3">
            <a:extLst>
              <a:ext uri="{FF2B5EF4-FFF2-40B4-BE49-F238E27FC236}">
                <a16:creationId xmlns:a16="http://schemas.microsoft.com/office/drawing/2014/main" id="{BF0534EC-EB89-7D09-D232-B28A2730A5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2571" y="2171780"/>
            <a:ext cx="3671306" cy="3169925"/>
          </a:xfrm>
          <a:prstGeom prst="rect">
            <a:avLst/>
          </a:prstGeom>
        </p:spPr>
      </p:pic>
      <p:sp>
        <p:nvSpPr>
          <p:cNvPr id="5" name="Textfeld 4">
            <a:extLst>
              <a:ext uri="{FF2B5EF4-FFF2-40B4-BE49-F238E27FC236}">
                <a16:creationId xmlns:a16="http://schemas.microsoft.com/office/drawing/2014/main" id="{4055D41A-A0B2-C5EF-70DF-082334E98247}"/>
              </a:ext>
            </a:extLst>
          </p:cNvPr>
          <p:cNvSpPr txBox="1"/>
          <p:nvPr/>
        </p:nvSpPr>
        <p:spPr>
          <a:xfrm>
            <a:off x="3202039" y="1628971"/>
            <a:ext cx="42822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400" dirty="0">
                <a:cs typeface="Arial"/>
              </a:rPr>
              <a:t>Was ist KI?</a:t>
            </a:r>
            <a:endParaRPr lang="de-DE" dirty="0"/>
          </a:p>
        </p:txBody>
      </p:sp>
      <p:sp>
        <p:nvSpPr>
          <p:cNvPr id="6" name="Textfeld 5">
            <a:extLst>
              <a:ext uri="{FF2B5EF4-FFF2-40B4-BE49-F238E27FC236}">
                <a16:creationId xmlns:a16="http://schemas.microsoft.com/office/drawing/2014/main" id="{0C778DFE-E15A-25C1-2C8B-C4A28DBB3036}"/>
              </a:ext>
            </a:extLst>
          </p:cNvPr>
          <p:cNvSpPr txBox="1"/>
          <p:nvPr/>
        </p:nvSpPr>
        <p:spPr>
          <a:xfrm>
            <a:off x="7484274" y="2090636"/>
            <a:ext cx="410332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400" dirty="0">
                <a:cs typeface="Arial"/>
              </a:rPr>
              <a:t>Wie funktionieren Sprachmodelle?</a:t>
            </a:r>
            <a:endParaRPr lang="de-DE" dirty="0"/>
          </a:p>
        </p:txBody>
      </p:sp>
      <p:sp>
        <p:nvSpPr>
          <p:cNvPr id="7" name="Textfeld 6">
            <a:extLst>
              <a:ext uri="{FF2B5EF4-FFF2-40B4-BE49-F238E27FC236}">
                <a16:creationId xmlns:a16="http://schemas.microsoft.com/office/drawing/2014/main" id="{AF56DE18-56EA-A95B-A46D-63D4851B9A60}"/>
              </a:ext>
            </a:extLst>
          </p:cNvPr>
          <p:cNvSpPr txBox="1"/>
          <p:nvPr/>
        </p:nvSpPr>
        <p:spPr>
          <a:xfrm>
            <a:off x="7484274" y="4077100"/>
            <a:ext cx="37547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400" b="1" dirty="0">
                <a:cs typeface="Arial"/>
              </a:rPr>
              <a:t>Visualisierungsspiel</a:t>
            </a:r>
            <a:endParaRPr lang="de-DE" b="1" dirty="0"/>
          </a:p>
        </p:txBody>
      </p:sp>
    </p:spTree>
    <p:extLst>
      <p:ext uri="{BB962C8B-B14F-4D97-AF65-F5344CB8AC3E}">
        <p14:creationId xmlns:p14="http://schemas.microsoft.com/office/powerpoint/2010/main" val="2545136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A524E2C-4820-61AC-C595-35DD25568E02}"/>
              </a:ext>
            </a:extLst>
          </p:cNvPr>
          <p:cNvSpPr>
            <a:spLocks noGrp="1"/>
          </p:cNvSpPr>
          <p:nvPr>
            <p:ph sz="quarter" idx="10"/>
          </p:nvPr>
        </p:nvSpPr>
        <p:spPr>
          <a:xfrm>
            <a:off x="757021" y="1104000"/>
            <a:ext cx="11050980" cy="773568"/>
          </a:xfrm>
        </p:spPr>
        <p:txBody>
          <a:bodyPr/>
          <a:lstStyle/>
          <a:p>
            <a:r>
              <a:rPr lang="de-DE" dirty="0"/>
              <a:t>Anleitung</a:t>
            </a:r>
          </a:p>
        </p:txBody>
      </p:sp>
      <p:sp>
        <p:nvSpPr>
          <p:cNvPr id="3" name="Textplatzhalter 2">
            <a:extLst>
              <a:ext uri="{FF2B5EF4-FFF2-40B4-BE49-F238E27FC236}">
                <a16:creationId xmlns:a16="http://schemas.microsoft.com/office/drawing/2014/main" id="{FC829078-B1B4-2A3B-C04A-3A058455F0FA}"/>
              </a:ext>
            </a:extLst>
          </p:cNvPr>
          <p:cNvSpPr>
            <a:spLocks noGrp="1"/>
          </p:cNvSpPr>
          <p:nvPr>
            <p:ph type="body" sz="quarter" idx="11"/>
          </p:nvPr>
        </p:nvSpPr>
        <p:spPr>
          <a:xfrm>
            <a:off x="757021" y="2182368"/>
            <a:ext cx="11050980" cy="2410916"/>
          </a:xfrm>
        </p:spPr>
        <p:txBody>
          <a:bodyPr wrap="square" lIns="0" tIns="0" rIns="0" bIns="0" anchor="t">
            <a:spAutoFit/>
          </a:bodyPr>
          <a:lstStyle/>
          <a:p>
            <a:pPr marL="236855" indent="-236855"/>
            <a:r>
              <a:rPr lang="de-DE" dirty="0"/>
              <a:t>Jede*r bekommt einen Zettel mit einem Begriff.</a:t>
            </a:r>
            <a:endParaRPr lang="de-DE" dirty="0">
              <a:cs typeface="Arial"/>
            </a:endParaRPr>
          </a:p>
          <a:p>
            <a:pPr marL="236855" indent="-236855"/>
            <a:r>
              <a:rPr lang="de-DE" dirty="0"/>
              <a:t>Alle stellen sich in eine </a:t>
            </a:r>
            <a:r>
              <a:rPr lang="de-DE"/>
              <a:t>Linie.</a:t>
            </a:r>
            <a:endParaRPr lang="de-DE" dirty="0">
              <a:cs typeface="Arial"/>
            </a:endParaRPr>
          </a:p>
          <a:p>
            <a:pPr marL="236855" indent="-236855"/>
            <a:r>
              <a:rPr lang="de-DE" dirty="0"/>
              <a:t>Trainingstexte werden vorgelesen. </a:t>
            </a:r>
            <a:endParaRPr lang="de-DE" dirty="0">
              <a:cs typeface="Arial"/>
            </a:endParaRPr>
          </a:p>
          <a:p>
            <a:pPr marL="236855" indent="-236855"/>
            <a:r>
              <a:rPr lang="de-DE" dirty="0"/>
              <a:t>Immer wenn das passende Wort vorkommt, geht die Person nach vorn.</a:t>
            </a:r>
            <a:endParaRPr lang="de-DE" dirty="0">
              <a:cs typeface="Arial"/>
            </a:endParaRPr>
          </a:p>
          <a:p>
            <a:pPr marL="236855" indent="-236855"/>
            <a:endParaRPr lang="de-DE" dirty="0">
              <a:cs typeface="Arial"/>
            </a:endParaRPr>
          </a:p>
        </p:txBody>
      </p:sp>
    </p:spTree>
    <p:extLst>
      <p:ext uri="{BB962C8B-B14F-4D97-AF65-F5344CB8AC3E}">
        <p14:creationId xmlns:p14="http://schemas.microsoft.com/office/powerpoint/2010/main" val="2253028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84641" y="1995056"/>
            <a:ext cx="11424244" cy="1296800"/>
          </a:xfrm>
          <a:prstGeom prst="rect">
            <a:avLst/>
          </a:prstGeom>
          <a:solidFill>
            <a:srgbClr val="131039">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8"/>
          <p:cNvSpPr>
            <a:spLocks noChangeArrowheads="1"/>
          </p:cNvSpPr>
          <p:nvPr/>
        </p:nvSpPr>
        <p:spPr bwMode="auto">
          <a:xfrm>
            <a:off x="644840" y="2430417"/>
            <a:ext cx="110160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de-DE" altLang="de-DE" sz="3200" b="1" dirty="0" err="1">
                <a:latin typeface="Arial"/>
                <a:cs typeface="Arial"/>
              </a:rPr>
              <a:t>ChatBots</a:t>
            </a:r>
            <a:r>
              <a:rPr lang="de-DE" altLang="de-DE" sz="3200" b="1" dirty="0">
                <a:latin typeface="Arial"/>
                <a:cs typeface="Arial"/>
              </a:rPr>
              <a:t> – versteht uns </a:t>
            </a:r>
            <a:r>
              <a:rPr lang="de-DE" altLang="de-DE" sz="3200" b="1">
                <a:latin typeface="Arial"/>
                <a:cs typeface="Arial"/>
              </a:rPr>
              <a:t>der Computer?</a:t>
            </a:r>
            <a:endParaRPr lang="de-DE" altLang="de-DE" sz="3200" b="1" dirty="0">
              <a:latin typeface="Arial"/>
              <a:cs typeface="Arial"/>
            </a:endParaRPr>
          </a:p>
        </p:txBody>
      </p:sp>
      <p:sp>
        <p:nvSpPr>
          <p:cNvPr id="8" name="Rectangle 19"/>
          <p:cNvSpPr>
            <a:spLocks noChangeArrowheads="1"/>
          </p:cNvSpPr>
          <p:nvPr/>
        </p:nvSpPr>
        <p:spPr bwMode="auto">
          <a:xfrm>
            <a:off x="384000" y="1324801"/>
            <a:ext cx="11424000" cy="27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de-DE" altLang="de-DE" sz="1067" dirty="0">
              <a:solidFill>
                <a:schemeClr val="tx2"/>
              </a:solidFill>
            </a:endParaRPr>
          </a:p>
        </p:txBody>
      </p:sp>
    </p:spTree>
    <p:extLst>
      <p:ext uri="{BB962C8B-B14F-4D97-AF65-F5344CB8AC3E}">
        <p14:creationId xmlns:p14="http://schemas.microsoft.com/office/powerpoint/2010/main" val="2635924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Text, Reihe, Schrift, Screenshot enthält.&#10;&#10;Automatisch generierte Beschreibung">
            <a:extLst>
              <a:ext uri="{FF2B5EF4-FFF2-40B4-BE49-F238E27FC236}">
                <a16:creationId xmlns:a16="http://schemas.microsoft.com/office/drawing/2014/main" id="{62E1EB64-0771-B48F-DDB7-0438B71B3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95" y="1167403"/>
            <a:ext cx="11865705" cy="3098112"/>
          </a:xfrm>
          <a:prstGeom prst="rect">
            <a:avLst/>
          </a:prstGeom>
        </p:spPr>
      </p:pic>
      <p:sp>
        <p:nvSpPr>
          <p:cNvPr id="5" name="Textfeld 4">
            <a:extLst>
              <a:ext uri="{FF2B5EF4-FFF2-40B4-BE49-F238E27FC236}">
                <a16:creationId xmlns:a16="http://schemas.microsoft.com/office/drawing/2014/main" id="{8581439D-37F1-2C3A-C2AA-E377501B8C3D}"/>
              </a:ext>
            </a:extLst>
          </p:cNvPr>
          <p:cNvSpPr txBox="1"/>
          <p:nvPr/>
        </p:nvSpPr>
        <p:spPr>
          <a:xfrm>
            <a:off x="2164466" y="4915984"/>
            <a:ext cx="7430947" cy="1029256"/>
          </a:xfrm>
          <a:prstGeom prst="rect">
            <a:avLst/>
          </a:prstGeom>
          <a:noFill/>
        </p:spPr>
        <p:txBody>
          <a:bodyPr wrap="square">
            <a:spAutoFit/>
          </a:bodyPr>
          <a:lstStyle/>
          <a:p>
            <a:pPr>
              <a:lnSpc>
                <a:spcPct val="115000"/>
              </a:lnSpc>
              <a:spcAft>
                <a:spcPts val="800"/>
              </a:spcAft>
            </a:pPr>
            <a:r>
              <a:rPr lang="de-DE" sz="1800" b="0" dirty="0">
                <a:effectLst/>
                <a:latin typeface="Calibri" panose="020F0502020204030204" pitchFamily="34" charset="0"/>
                <a:ea typeface="Calibri" panose="020F0502020204030204" pitchFamily="34" charset="0"/>
                <a:cs typeface="Times New Roman" panose="02020603050405020304" pitchFamily="18" charset="0"/>
              </a:rPr>
              <a:t>Birnen</a:t>
            </a:r>
            <a:r>
              <a:rPr lang="de-DE" sz="1800" b="1" dirty="0">
                <a:effectLst/>
                <a:latin typeface="Calibri" panose="020F0502020204030204" pitchFamily="34" charset="0"/>
                <a:ea typeface="Calibri" panose="020F0502020204030204" pitchFamily="34" charset="0"/>
                <a:cs typeface="Times New Roman" panose="02020603050405020304" pitchFamily="18" charset="0"/>
              </a:rPr>
              <a:t>bäume</a:t>
            </a:r>
            <a:r>
              <a:rPr lang="de-DE" sz="1800" b="0" dirty="0">
                <a:effectLst/>
                <a:latin typeface="Calibri" panose="020F0502020204030204" pitchFamily="34" charset="0"/>
                <a:ea typeface="Calibri" panose="020F0502020204030204" pitchFamily="34" charset="0"/>
                <a:cs typeface="Times New Roman" panose="02020603050405020304" pitchFamily="18" charset="0"/>
              </a:rPr>
              <a:t> können bis zu 20 m hoch werden. Die Früchte sind ein köstliches </a:t>
            </a:r>
            <a:r>
              <a:rPr lang="de-DE" sz="1800" b="1" dirty="0">
                <a:effectLst/>
                <a:latin typeface="Calibri" panose="020F0502020204030204" pitchFamily="34" charset="0"/>
                <a:ea typeface="Calibri" panose="020F0502020204030204" pitchFamily="34" charset="0"/>
                <a:cs typeface="Times New Roman" panose="02020603050405020304" pitchFamily="18" charset="0"/>
              </a:rPr>
              <a:t>Obst</a:t>
            </a:r>
            <a:r>
              <a:rPr lang="de-DE" sz="1800" b="0" dirty="0">
                <a:effectLst/>
                <a:latin typeface="Calibri" panose="020F0502020204030204" pitchFamily="34" charset="0"/>
                <a:ea typeface="Calibri" panose="020F0502020204030204" pitchFamily="34" charset="0"/>
                <a:cs typeface="Times New Roman" panose="02020603050405020304" pitchFamily="18" charset="0"/>
              </a:rPr>
              <a:t> und können roh gegessen werden oder zu </a:t>
            </a:r>
            <a:r>
              <a:rPr lang="de-DE" sz="1800" b="1" dirty="0">
                <a:effectLst/>
                <a:latin typeface="Calibri" panose="020F0502020204030204" pitchFamily="34" charset="0"/>
                <a:ea typeface="Calibri" panose="020F0502020204030204" pitchFamily="34" charset="0"/>
                <a:cs typeface="Times New Roman" panose="02020603050405020304" pitchFamily="18" charset="0"/>
              </a:rPr>
              <a:t>Saft</a:t>
            </a:r>
            <a:r>
              <a:rPr lang="de-DE" sz="1800" b="0" dirty="0">
                <a:effectLst/>
                <a:latin typeface="Calibri" panose="020F0502020204030204" pitchFamily="34" charset="0"/>
                <a:ea typeface="Calibri" panose="020F0502020204030204" pitchFamily="34" charset="0"/>
                <a:cs typeface="Times New Roman" panose="02020603050405020304" pitchFamily="18" charset="0"/>
              </a:rPr>
              <a:t> oder Kuchen verarbeitet werden. Ein gepflegter </a:t>
            </a:r>
            <a:r>
              <a:rPr lang="de-DE" sz="1800" b="1" dirty="0">
                <a:effectLst/>
                <a:latin typeface="Calibri" panose="020F0502020204030204" pitchFamily="34" charset="0"/>
                <a:ea typeface="Calibri" panose="020F0502020204030204" pitchFamily="34" charset="0"/>
                <a:cs typeface="Times New Roman" panose="02020603050405020304" pitchFamily="18" charset="0"/>
              </a:rPr>
              <a:t>Baum</a:t>
            </a:r>
            <a:r>
              <a:rPr lang="de-DE" sz="1800" b="0" dirty="0">
                <a:effectLst/>
                <a:latin typeface="Calibri" panose="020F0502020204030204" pitchFamily="34" charset="0"/>
                <a:ea typeface="Calibri" panose="020F0502020204030204" pitchFamily="34" charset="0"/>
                <a:cs typeface="Times New Roman" panose="02020603050405020304" pitchFamily="18" charset="0"/>
              </a:rPr>
              <a:t> kann viele Jahre Früchte tragen. </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5519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6D5C3B8-031A-D54D-6FE2-8DA6A9E660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666" y="1022977"/>
            <a:ext cx="5324354" cy="5335485"/>
          </a:xfrm>
          <a:prstGeom prst="rect">
            <a:avLst/>
          </a:prstGeom>
        </p:spPr>
      </p:pic>
      <p:sp>
        <p:nvSpPr>
          <p:cNvPr id="5" name="Textfeld 4">
            <a:extLst>
              <a:ext uri="{FF2B5EF4-FFF2-40B4-BE49-F238E27FC236}">
                <a16:creationId xmlns:a16="http://schemas.microsoft.com/office/drawing/2014/main" id="{7B4AD159-C007-E97F-6196-E77361C43964}"/>
              </a:ext>
            </a:extLst>
          </p:cNvPr>
          <p:cNvSpPr txBox="1"/>
          <p:nvPr/>
        </p:nvSpPr>
        <p:spPr>
          <a:xfrm>
            <a:off x="2551253" y="1184144"/>
            <a:ext cx="3070185" cy="1754326"/>
          </a:xfrm>
          <a:prstGeom prst="rect">
            <a:avLst/>
          </a:prstGeom>
          <a:noFill/>
        </p:spPr>
        <p:txBody>
          <a:bodyPr wrap="square">
            <a:spAutoFit/>
          </a:bodyPr>
          <a:lstStyle/>
          <a:p>
            <a:pPr algn="ctr"/>
            <a:r>
              <a:rPr lang="de-DE" sz="3600" dirty="0"/>
              <a:t>Was können wir daraus mitnehmen?</a:t>
            </a:r>
          </a:p>
        </p:txBody>
      </p:sp>
      <p:sp>
        <p:nvSpPr>
          <p:cNvPr id="2" name="Textfeld 1">
            <a:extLst>
              <a:ext uri="{FF2B5EF4-FFF2-40B4-BE49-F238E27FC236}">
                <a16:creationId xmlns:a16="http://schemas.microsoft.com/office/drawing/2014/main" id="{2CA04EE9-9482-9B29-5E04-9B85A55BBA0C}"/>
              </a:ext>
            </a:extLst>
          </p:cNvPr>
          <p:cNvSpPr txBox="1"/>
          <p:nvPr/>
        </p:nvSpPr>
        <p:spPr>
          <a:xfrm>
            <a:off x="5298509" y="3691003"/>
            <a:ext cx="5561555" cy="15927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942"/>
              </a:lnSpc>
            </a:pPr>
            <a:r>
              <a:rPr lang="de-DE" sz="2800" dirty="0"/>
              <a:t>Was passiert, wenn die Daten unvollständig oder voreingenommen sind?</a:t>
            </a:r>
            <a:r>
              <a:rPr lang="en-US" sz="2800" dirty="0"/>
              <a:t>​</a:t>
            </a:r>
            <a:endParaRPr lang="en-US" sz="2800">
              <a:cs typeface="Arial"/>
            </a:endParaRPr>
          </a:p>
        </p:txBody>
      </p:sp>
      <p:sp>
        <p:nvSpPr>
          <p:cNvPr id="6" name="Textfeld 5">
            <a:extLst>
              <a:ext uri="{FF2B5EF4-FFF2-40B4-BE49-F238E27FC236}">
                <a16:creationId xmlns:a16="http://schemas.microsoft.com/office/drawing/2014/main" id="{5786C7E1-23EF-21D5-A602-A2F60B6C0D01}"/>
              </a:ext>
            </a:extLst>
          </p:cNvPr>
          <p:cNvSpPr txBox="1"/>
          <p:nvPr/>
        </p:nvSpPr>
        <p:spPr>
          <a:xfrm>
            <a:off x="893537" y="6442213"/>
            <a:ext cx="1858201" cy="246221"/>
          </a:xfrm>
          <a:prstGeom prst="rect">
            <a:avLst/>
          </a:prstGeom>
          <a:noFill/>
        </p:spPr>
        <p:txBody>
          <a:bodyPr wrap="none" rtlCol="0">
            <a:spAutoFit/>
          </a:bodyPr>
          <a:lstStyle/>
          <a:p>
            <a:r>
              <a:rPr lang="de-DE" sz="1000" dirty="0"/>
              <a:t>CC BY SA 4.0 Luise Wüstling</a:t>
            </a:r>
          </a:p>
        </p:txBody>
      </p:sp>
    </p:spTree>
    <p:extLst>
      <p:ext uri="{BB962C8B-B14F-4D97-AF65-F5344CB8AC3E}">
        <p14:creationId xmlns:p14="http://schemas.microsoft.com/office/powerpoint/2010/main" val="477075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6">
            <a:extLst>
              <a:ext uri="{FF2B5EF4-FFF2-40B4-BE49-F238E27FC236}">
                <a16:creationId xmlns:a16="http://schemas.microsoft.com/office/drawing/2014/main" id="{5CB7AF5B-247F-ED42-F05D-F145F8B624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4017" y="1221492"/>
            <a:ext cx="7431542" cy="5653093"/>
          </a:xfrm>
          <a:prstGeom prst="rect">
            <a:avLst/>
          </a:prstGeom>
        </p:spPr>
      </p:pic>
      <p:sp>
        <p:nvSpPr>
          <p:cNvPr id="5" name="Textfeld 4">
            <a:extLst>
              <a:ext uri="{FF2B5EF4-FFF2-40B4-BE49-F238E27FC236}">
                <a16:creationId xmlns:a16="http://schemas.microsoft.com/office/drawing/2014/main" id="{0D339F26-EE98-9691-F0CF-86E940D9E799}"/>
              </a:ext>
            </a:extLst>
          </p:cNvPr>
          <p:cNvSpPr txBox="1"/>
          <p:nvPr/>
        </p:nvSpPr>
        <p:spPr>
          <a:xfrm>
            <a:off x="3548973" y="1664841"/>
            <a:ext cx="3210351" cy="1754326"/>
          </a:xfrm>
          <a:prstGeom prst="rect">
            <a:avLst/>
          </a:prstGeom>
          <a:noFill/>
        </p:spPr>
        <p:txBody>
          <a:bodyPr wrap="square" lIns="91440" tIns="45720" rIns="91440" bIns="45720" anchor="t">
            <a:spAutoFit/>
          </a:bodyPr>
          <a:lstStyle/>
          <a:p>
            <a:r>
              <a:rPr lang="de-DE" sz="3600" dirty="0"/>
              <a:t>Was findet ihr gut an Chatbots?</a:t>
            </a:r>
          </a:p>
        </p:txBody>
      </p:sp>
      <p:sp>
        <p:nvSpPr>
          <p:cNvPr id="3" name="Textfeld 2">
            <a:extLst>
              <a:ext uri="{FF2B5EF4-FFF2-40B4-BE49-F238E27FC236}">
                <a16:creationId xmlns:a16="http://schemas.microsoft.com/office/drawing/2014/main" id="{6D69A988-785C-311E-5BB1-AE6079AAB67E}"/>
              </a:ext>
            </a:extLst>
          </p:cNvPr>
          <p:cNvSpPr txBox="1"/>
          <p:nvPr/>
        </p:nvSpPr>
        <p:spPr>
          <a:xfrm>
            <a:off x="7615838" y="6191692"/>
            <a:ext cx="1858201" cy="246221"/>
          </a:xfrm>
          <a:prstGeom prst="rect">
            <a:avLst/>
          </a:prstGeom>
          <a:noFill/>
        </p:spPr>
        <p:txBody>
          <a:bodyPr wrap="none" rtlCol="0">
            <a:spAutoFit/>
          </a:bodyPr>
          <a:lstStyle/>
          <a:p>
            <a:r>
              <a:rPr lang="de-DE" sz="1000" dirty="0"/>
              <a:t>CC BY SA 4.0 Luise Wüstling</a:t>
            </a:r>
          </a:p>
        </p:txBody>
      </p:sp>
    </p:spTree>
    <p:extLst>
      <p:ext uri="{BB962C8B-B14F-4D97-AF65-F5344CB8AC3E}">
        <p14:creationId xmlns:p14="http://schemas.microsoft.com/office/powerpoint/2010/main" val="2489089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Fernstudium Sprache Silhouette">
            <a:extLst>
              <a:ext uri="{FF2B5EF4-FFF2-40B4-BE49-F238E27FC236}">
                <a16:creationId xmlns:a16="http://schemas.microsoft.com/office/drawing/2014/main" id="{09C8F47A-D09A-6CD6-DAD2-9E443400BD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13341" y="1437163"/>
            <a:ext cx="1813687" cy="1813687"/>
          </a:xfrm>
          <a:prstGeom prst="rect">
            <a:avLst/>
          </a:prstGeom>
        </p:spPr>
      </p:pic>
      <p:pic>
        <p:nvPicPr>
          <p:cNvPr id="9" name="Grafik 8" descr="Rechte und linke Gehirnhälfte Silhouette">
            <a:extLst>
              <a:ext uri="{FF2B5EF4-FFF2-40B4-BE49-F238E27FC236}">
                <a16:creationId xmlns:a16="http://schemas.microsoft.com/office/drawing/2014/main" id="{FF5B490C-A624-FF03-6247-858340F31A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81046" y="1521643"/>
            <a:ext cx="1642147" cy="1642147"/>
          </a:xfrm>
          <a:prstGeom prst="rect">
            <a:avLst/>
          </a:prstGeom>
        </p:spPr>
      </p:pic>
      <p:pic>
        <p:nvPicPr>
          <p:cNvPr id="11" name="Grafik 10" descr="Zeichensprache Silhouette">
            <a:extLst>
              <a:ext uri="{FF2B5EF4-FFF2-40B4-BE49-F238E27FC236}">
                <a16:creationId xmlns:a16="http://schemas.microsoft.com/office/drawing/2014/main" id="{8F10AA8B-3E9A-FAA3-1ACA-C90D9F7453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4527" y="3421800"/>
            <a:ext cx="2767830" cy="2767830"/>
          </a:xfrm>
          <a:prstGeom prst="rect">
            <a:avLst/>
          </a:prstGeom>
        </p:spPr>
      </p:pic>
      <p:pic>
        <p:nvPicPr>
          <p:cNvPr id="13" name="Grafik 12" descr="Uhr Silhouette">
            <a:extLst>
              <a:ext uri="{FF2B5EF4-FFF2-40B4-BE49-F238E27FC236}">
                <a16:creationId xmlns:a16="http://schemas.microsoft.com/office/drawing/2014/main" id="{3171AC40-1E7E-4C64-E15C-C40FC1224B9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49471" y="2727319"/>
            <a:ext cx="1879405" cy="1879405"/>
          </a:xfrm>
          <a:prstGeom prst="rect">
            <a:avLst/>
          </a:prstGeom>
        </p:spPr>
      </p:pic>
      <p:sp>
        <p:nvSpPr>
          <p:cNvPr id="14" name="Textfeld 13">
            <a:extLst>
              <a:ext uri="{FF2B5EF4-FFF2-40B4-BE49-F238E27FC236}">
                <a16:creationId xmlns:a16="http://schemas.microsoft.com/office/drawing/2014/main" id="{954C92FD-D763-2D87-CBF5-0E0993FDC4FE}"/>
              </a:ext>
            </a:extLst>
          </p:cNvPr>
          <p:cNvSpPr txBox="1"/>
          <p:nvPr/>
        </p:nvSpPr>
        <p:spPr>
          <a:xfrm>
            <a:off x="765985" y="2905780"/>
            <a:ext cx="2024913" cy="523220"/>
          </a:xfrm>
          <a:prstGeom prst="rect">
            <a:avLst/>
          </a:prstGeom>
          <a:noFill/>
        </p:spPr>
        <p:txBody>
          <a:bodyPr wrap="none" rtlCol="0">
            <a:spAutoFit/>
          </a:bodyPr>
          <a:lstStyle/>
          <a:p>
            <a:r>
              <a:rPr lang="de-DE" sz="2800" dirty="0"/>
              <a:t>Übersetzen</a:t>
            </a:r>
          </a:p>
        </p:txBody>
      </p:sp>
      <p:sp>
        <p:nvSpPr>
          <p:cNvPr id="15" name="Textfeld 14">
            <a:extLst>
              <a:ext uri="{FF2B5EF4-FFF2-40B4-BE49-F238E27FC236}">
                <a16:creationId xmlns:a16="http://schemas.microsoft.com/office/drawing/2014/main" id="{6DA415E7-2113-D089-1583-573891B1EACC}"/>
              </a:ext>
            </a:extLst>
          </p:cNvPr>
          <p:cNvSpPr txBox="1"/>
          <p:nvPr/>
        </p:nvSpPr>
        <p:spPr>
          <a:xfrm>
            <a:off x="2990253" y="570116"/>
            <a:ext cx="3931408" cy="954107"/>
          </a:xfrm>
          <a:prstGeom prst="rect">
            <a:avLst/>
          </a:prstGeom>
          <a:noFill/>
        </p:spPr>
        <p:txBody>
          <a:bodyPr wrap="square" rtlCol="0">
            <a:spAutoFit/>
          </a:bodyPr>
          <a:lstStyle/>
          <a:p>
            <a:r>
              <a:rPr lang="de-DE" sz="2800" dirty="0"/>
              <a:t>Erklären, um beim Lernen zu helfen</a:t>
            </a:r>
          </a:p>
        </p:txBody>
      </p:sp>
      <p:sp>
        <p:nvSpPr>
          <p:cNvPr id="16" name="Textfeld 15">
            <a:extLst>
              <a:ext uri="{FF2B5EF4-FFF2-40B4-BE49-F238E27FC236}">
                <a16:creationId xmlns:a16="http://schemas.microsoft.com/office/drawing/2014/main" id="{9FF7DBBE-3EF4-DEAD-1090-76FC9E8ABFE0}"/>
              </a:ext>
            </a:extLst>
          </p:cNvPr>
          <p:cNvSpPr txBox="1"/>
          <p:nvPr/>
        </p:nvSpPr>
        <p:spPr>
          <a:xfrm>
            <a:off x="8336267" y="2078664"/>
            <a:ext cx="2505814" cy="523220"/>
          </a:xfrm>
          <a:prstGeom prst="rect">
            <a:avLst/>
          </a:prstGeom>
          <a:noFill/>
        </p:spPr>
        <p:txBody>
          <a:bodyPr wrap="none" rtlCol="0">
            <a:spAutoFit/>
          </a:bodyPr>
          <a:lstStyle/>
          <a:p>
            <a:r>
              <a:rPr lang="de-DE" sz="2800" dirty="0"/>
              <a:t>24/7 verfügbar</a:t>
            </a:r>
          </a:p>
        </p:txBody>
      </p:sp>
      <p:pic>
        <p:nvPicPr>
          <p:cNvPr id="18" name="Grafik 17" descr="Schreibmaschine Silhouette">
            <a:extLst>
              <a:ext uri="{FF2B5EF4-FFF2-40B4-BE49-F238E27FC236}">
                <a16:creationId xmlns:a16="http://schemas.microsoft.com/office/drawing/2014/main" id="{86701044-1043-BC7E-5D87-EE4EBCC6780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284625" y="3782070"/>
            <a:ext cx="2505814" cy="2505814"/>
          </a:xfrm>
          <a:prstGeom prst="rect">
            <a:avLst/>
          </a:prstGeom>
        </p:spPr>
      </p:pic>
      <p:sp>
        <p:nvSpPr>
          <p:cNvPr id="19" name="Textfeld 18">
            <a:extLst>
              <a:ext uri="{FF2B5EF4-FFF2-40B4-BE49-F238E27FC236}">
                <a16:creationId xmlns:a16="http://schemas.microsoft.com/office/drawing/2014/main" id="{5AB11586-2BF4-BCE4-A926-1BEE8FCBBB83}"/>
              </a:ext>
            </a:extLst>
          </p:cNvPr>
          <p:cNvSpPr txBox="1"/>
          <p:nvPr/>
        </p:nvSpPr>
        <p:spPr>
          <a:xfrm>
            <a:off x="6627028" y="5213419"/>
            <a:ext cx="3931408" cy="954107"/>
          </a:xfrm>
          <a:prstGeom prst="rect">
            <a:avLst/>
          </a:prstGeom>
          <a:noFill/>
        </p:spPr>
        <p:txBody>
          <a:bodyPr wrap="square" rtlCol="0">
            <a:spAutoFit/>
          </a:bodyPr>
          <a:lstStyle/>
          <a:p>
            <a:r>
              <a:rPr lang="de-DE" sz="2800" dirty="0"/>
              <a:t>Unterstützung beim Schreiben</a:t>
            </a:r>
          </a:p>
        </p:txBody>
      </p:sp>
    </p:spTree>
    <p:extLst>
      <p:ext uri="{BB962C8B-B14F-4D97-AF65-F5344CB8AC3E}">
        <p14:creationId xmlns:p14="http://schemas.microsoft.com/office/powerpoint/2010/main" val="1893035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0935E-5171-FEED-F860-662A67B8B7CD}"/>
            </a:ext>
          </a:extLst>
        </p:cNvPr>
        <p:cNvGrpSpPr/>
        <p:nvPr/>
      </p:nvGrpSpPr>
      <p:grpSpPr>
        <a:xfrm>
          <a:off x="0" y="0"/>
          <a:ext cx="0" cy="0"/>
          <a:chOff x="0" y="0"/>
          <a:chExt cx="0" cy="0"/>
        </a:xfrm>
      </p:grpSpPr>
      <p:pic>
        <p:nvPicPr>
          <p:cNvPr id="4" name="Inhaltsplatzhalter 6">
            <a:extLst>
              <a:ext uri="{FF2B5EF4-FFF2-40B4-BE49-F238E27FC236}">
                <a16:creationId xmlns:a16="http://schemas.microsoft.com/office/drawing/2014/main" id="{740F9203-1D90-66ED-E4D7-93A1AA20FAD6}"/>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
                    </a14:imgEffect>
                  </a14:imgLayer>
                </a14:imgProps>
              </a:ext>
              <a:ext uri="{28A0092B-C50C-407E-A947-70E740481C1C}">
                <a14:useLocalDpi xmlns:a14="http://schemas.microsoft.com/office/drawing/2010/main" val="0"/>
              </a:ext>
            </a:extLst>
          </a:blip>
          <a:stretch>
            <a:fillRect/>
          </a:stretch>
        </p:blipFill>
        <p:spPr>
          <a:xfrm flipH="1">
            <a:off x="1853183" y="602452"/>
            <a:ext cx="7457956" cy="5672670"/>
          </a:xfrm>
          <a:prstGeom prst="rect">
            <a:avLst/>
          </a:prstGeom>
          <a:solidFill>
            <a:schemeClr val="tx2"/>
          </a:solidFill>
        </p:spPr>
      </p:pic>
      <p:sp>
        <p:nvSpPr>
          <p:cNvPr id="5" name="Textfeld 4">
            <a:extLst>
              <a:ext uri="{FF2B5EF4-FFF2-40B4-BE49-F238E27FC236}">
                <a16:creationId xmlns:a16="http://schemas.microsoft.com/office/drawing/2014/main" id="{926AB244-66C3-EA72-BCCB-8616E1A1E6B8}"/>
              </a:ext>
            </a:extLst>
          </p:cNvPr>
          <p:cNvSpPr txBox="1"/>
          <p:nvPr/>
        </p:nvSpPr>
        <p:spPr>
          <a:xfrm>
            <a:off x="5986272" y="1506345"/>
            <a:ext cx="3210351" cy="1200329"/>
          </a:xfrm>
          <a:prstGeom prst="rect">
            <a:avLst/>
          </a:prstGeom>
          <a:noFill/>
        </p:spPr>
        <p:txBody>
          <a:bodyPr wrap="square">
            <a:spAutoFit/>
          </a:bodyPr>
          <a:lstStyle/>
          <a:p>
            <a:r>
              <a:rPr lang="de-DE" sz="3600" dirty="0"/>
              <a:t>Wo seht ihr Probleme?</a:t>
            </a:r>
          </a:p>
        </p:txBody>
      </p:sp>
      <p:sp>
        <p:nvSpPr>
          <p:cNvPr id="3" name="Textfeld 2">
            <a:extLst>
              <a:ext uri="{FF2B5EF4-FFF2-40B4-BE49-F238E27FC236}">
                <a16:creationId xmlns:a16="http://schemas.microsoft.com/office/drawing/2014/main" id="{171338D0-1AAB-2D74-DCC6-99BC2877A06E}"/>
              </a:ext>
            </a:extLst>
          </p:cNvPr>
          <p:cNvSpPr txBox="1"/>
          <p:nvPr/>
        </p:nvSpPr>
        <p:spPr>
          <a:xfrm>
            <a:off x="2114824" y="6410898"/>
            <a:ext cx="1858201" cy="246221"/>
          </a:xfrm>
          <a:prstGeom prst="rect">
            <a:avLst/>
          </a:prstGeom>
          <a:noFill/>
        </p:spPr>
        <p:txBody>
          <a:bodyPr wrap="none" rtlCol="0">
            <a:spAutoFit/>
          </a:bodyPr>
          <a:lstStyle/>
          <a:p>
            <a:r>
              <a:rPr lang="de-DE" sz="1000" dirty="0"/>
              <a:t>CC BY SA 4.0 Luise Wüstling</a:t>
            </a:r>
          </a:p>
        </p:txBody>
      </p:sp>
    </p:spTree>
    <p:extLst>
      <p:ext uri="{BB962C8B-B14F-4D97-AF65-F5344CB8AC3E}">
        <p14:creationId xmlns:p14="http://schemas.microsoft.com/office/powerpoint/2010/main" val="1289374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BAC69-2DB5-E64A-E174-CA70E8F31563}"/>
            </a:ext>
          </a:extLst>
        </p:cNvPr>
        <p:cNvGrpSpPr/>
        <p:nvPr/>
      </p:nvGrpSpPr>
      <p:grpSpPr>
        <a:xfrm>
          <a:off x="0" y="0"/>
          <a:ext cx="0" cy="0"/>
          <a:chOff x="0" y="0"/>
          <a:chExt cx="0" cy="0"/>
        </a:xfrm>
      </p:grpSpPr>
      <p:pic>
        <p:nvPicPr>
          <p:cNvPr id="4" name="Inhaltsplatzhalter 4">
            <a:extLst>
              <a:ext uri="{FF2B5EF4-FFF2-40B4-BE49-F238E27FC236}">
                <a16:creationId xmlns:a16="http://schemas.microsoft.com/office/drawing/2014/main" id="{40F22624-C532-D9A5-47F7-79B298BB14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74752" y="954377"/>
            <a:ext cx="5941009" cy="5663821"/>
          </a:xfrm>
          <a:prstGeom prst="rect">
            <a:avLst/>
          </a:prstGeom>
        </p:spPr>
      </p:pic>
      <p:sp>
        <p:nvSpPr>
          <p:cNvPr id="11" name="Textfeld 10">
            <a:extLst>
              <a:ext uri="{FF2B5EF4-FFF2-40B4-BE49-F238E27FC236}">
                <a16:creationId xmlns:a16="http://schemas.microsoft.com/office/drawing/2014/main" id="{DFFBFE2C-A642-30AA-FD37-C4FD2A0C9B5F}"/>
              </a:ext>
            </a:extLst>
          </p:cNvPr>
          <p:cNvSpPr txBox="1"/>
          <p:nvPr/>
        </p:nvSpPr>
        <p:spPr>
          <a:xfrm>
            <a:off x="6200172" y="1299546"/>
            <a:ext cx="3522562" cy="1200329"/>
          </a:xfrm>
          <a:prstGeom prst="rect">
            <a:avLst/>
          </a:prstGeom>
          <a:noFill/>
        </p:spPr>
        <p:txBody>
          <a:bodyPr wrap="square">
            <a:spAutoFit/>
          </a:bodyPr>
          <a:lstStyle/>
          <a:p>
            <a:pPr algn="ctr"/>
            <a:r>
              <a:rPr lang="de-DE" sz="3600" dirty="0"/>
              <a:t>Wo ist das Problem?</a:t>
            </a:r>
          </a:p>
        </p:txBody>
      </p:sp>
      <p:sp>
        <p:nvSpPr>
          <p:cNvPr id="13" name="Textfeld 12">
            <a:extLst>
              <a:ext uri="{FF2B5EF4-FFF2-40B4-BE49-F238E27FC236}">
                <a16:creationId xmlns:a16="http://schemas.microsoft.com/office/drawing/2014/main" id="{512ACB6D-D124-1630-5DCC-A8E3BADF6540}"/>
              </a:ext>
            </a:extLst>
          </p:cNvPr>
          <p:cNvSpPr txBox="1"/>
          <p:nvPr/>
        </p:nvSpPr>
        <p:spPr>
          <a:xfrm>
            <a:off x="887480" y="2104746"/>
            <a:ext cx="4708904" cy="3582258"/>
          </a:xfrm>
          <a:prstGeom prst="rect">
            <a:avLst/>
          </a:prstGeom>
          <a:noFill/>
        </p:spPr>
        <p:txBody>
          <a:bodyPr wrap="square" lIns="91440" tIns="45720" rIns="91440" bIns="45720" anchor="t">
            <a:spAutoFit/>
          </a:bodyPr>
          <a:lstStyle/>
          <a:p>
            <a:pPr algn="ctr"/>
            <a:r>
              <a:rPr lang="de-DE" sz="2000" i="1" dirty="0">
                <a:ea typeface="Calibri"/>
                <a:cs typeface="Calibri"/>
              </a:rPr>
              <a:t>Die neue online Sprechstunde der Bundesregierung ermöglicht Bürgergespräche mit Regierungsmitgliedern per Chat. </a:t>
            </a:r>
            <a:br>
              <a:rPr lang="de-DE" sz="2000" i="1" dirty="0">
                <a:ea typeface="Calibri"/>
                <a:cs typeface="Calibri"/>
              </a:rPr>
            </a:br>
            <a:r>
              <a:rPr lang="de-DE" sz="2000" i="1" dirty="0">
                <a:ea typeface="Calibri"/>
                <a:cs typeface="Calibri"/>
              </a:rPr>
              <a:t>Du bist radikalisierter Anhänger der Pizzaverbots-Bewegung und programmierst hunderte von Chatbots, die in den Chat-Gesprächen die Politiker mit deinem Anliegen kontaktieren. </a:t>
            </a:r>
          </a:p>
          <a:p>
            <a:pPr algn="ctr"/>
            <a:r>
              <a:rPr lang="de-DE" sz="2000" i="1" dirty="0">
                <a:ea typeface="Calibri"/>
                <a:cs typeface="Calibri"/>
              </a:rPr>
              <a:t>Wo ist das Problem?</a:t>
            </a:r>
          </a:p>
        </p:txBody>
      </p:sp>
      <p:sp>
        <p:nvSpPr>
          <p:cNvPr id="2" name="Textfeld 1">
            <a:extLst>
              <a:ext uri="{FF2B5EF4-FFF2-40B4-BE49-F238E27FC236}">
                <a16:creationId xmlns:a16="http://schemas.microsoft.com/office/drawing/2014/main" id="{C6A56710-CEF9-728F-E006-5F2BE20A927E}"/>
              </a:ext>
            </a:extLst>
          </p:cNvPr>
          <p:cNvSpPr txBox="1"/>
          <p:nvPr/>
        </p:nvSpPr>
        <p:spPr>
          <a:xfrm>
            <a:off x="9429508" y="6580326"/>
            <a:ext cx="1858201" cy="246221"/>
          </a:xfrm>
          <a:prstGeom prst="rect">
            <a:avLst/>
          </a:prstGeom>
          <a:noFill/>
        </p:spPr>
        <p:txBody>
          <a:bodyPr wrap="none" rtlCol="0">
            <a:spAutoFit/>
          </a:bodyPr>
          <a:lstStyle/>
          <a:p>
            <a:r>
              <a:rPr lang="de-DE" sz="1000" dirty="0"/>
              <a:t>CC BY SA 4.0 Luise Wüstling</a:t>
            </a:r>
          </a:p>
        </p:txBody>
      </p:sp>
    </p:spTree>
    <p:extLst>
      <p:ext uri="{BB962C8B-B14F-4D97-AF65-F5344CB8AC3E}">
        <p14:creationId xmlns:p14="http://schemas.microsoft.com/office/powerpoint/2010/main" val="1273423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23ACDCDF-2CAD-9671-2DDB-4C188598F86A}"/>
              </a:ext>
            </a:extLst>
          </p:cNvPr>
          <p:cNvSpPr txBox="1"/>
          <p:nvPr/>
        </p:nvSpPr>
        <p:spPr>
          <a:xfrm>
            <a:off x="1353328" y="2696201"/>
            <a:ext cx="2646878" cy="523220"/>
          </a:xfrm>
          <a:prstGeom prst="rect">
            <a:avLst/>
          </a:prstGeom>
          <a:noFill/>
        </p:spPr>
        <p:txBody>
          <a:bodyPr wrap="none" rtlCol="0">
            <a:spAutoFit/>
          </a:bodyPr>
          <a:lstStyle/>
          <a:p>
            <a:r>
              <a:rPr lang="de-DE" sz="2800" dirty="0"/>
              <a:t>Halluzinationen</a:t>
            </a:r>
          </a:p>
        </p:txBody>
      </p:sp>
      <p:sp>
        <p:nvSpPr>
          <p:cNvPr id="9" name="Textfeld 8">
            <a:extLst>
              <a:ext uri="{FF2B5EF4-FFF2-40B4-BE49-F238E27FC236}">
                <a16:creationId xmlns:a16="http://schemas.microsoft.com/office/drawing/2014/main" id="{E26D7F7C-920E-7DA3-E368-57F4B4AC725E}"/>
              </a:ext>
            </a:extLst>
          </p:cNvPr>
          <p:cNvSpPr txBox="1"/>
          <p:nvPr/>
        </p:nvSpPr>
        <p:spPr>
          <a:xfrm>
            <a:off x="6298556" y="1824727"/>
            <a:ext cx="3744936" cy="523220"/>
          </a:xfrm>
          <a:prstGeom prst="rect">
            <a:avLst/>
          </a:prstGeom>
          <a:noFill/>
        </p:spPr>
        <p:txBody>
          <a:bodyPr wrap="none" rtlCol="0">
            <a:spAutoFit/>
          </a:bodyPr>
          <a:lstStyle/>
          <a:p>
            <a:r>
              <a:rPr lang="de-DE" sz="2800" dirty="0"/>
              <a:t>Falsche Informationen</a:t>
            </a:r>
          </a:p>
        </p:txBody>
      </p:sp>
      <p:sp>
        <p:nvSpPr>
          <p:cNvPr id="10" name="Textfeld 9">
            <a:extLst>
              <a:ext uri="{FF2B5EF4-FFF2-40B4-BE49-F238E27FC236}">
                <a16:creationId xmlns:a16="http://schemas.microsoft.com/office/drawing/2014/main" id="{1C2076A8-CA88-2C24-E792-FAB56317E3BD}"/>
              </a:ext>
            </a:extLst>
          </p:cNvPr>
          <p:cNvSpPr txBox="1"/>
          <p:nvPr/>
        </p:nvSpPr>
        <p:spPr>
          <a:xfrm>
            <a:off x="5251918" y="3463614"/>
            <a:ext cx="5085046" cy="523220"/>
          </a:xfrm>
          <a:prstGeom prst="rect">
            <a:avLst/>
          </a:prstGeom>
          <a:noFill/>
        </p:spPr>
        <p:txBody>
          <a:bodyPr wrap="none" rtlCol="0">
            <a:spAutoFit/>
          </a:bodyPr>
          <a:lstStyle/>
          <a:p>
            <a:r>
              <a:rPr lang="de-DE" sz="2800" dirty="0"/>
              <a:t>Kein menschliches Gegenüber</a:t>
            </a:r>
          </a:p>
        </p:txBody>
      </p:sp>
      <p:sp>
        <p:nvSpPr>
          <p:cNvPr id="11" name="Textfeld 10">
            <a:extLst>
              <a:ext uri="{FF2B5EF4-FFF2-40B4-BE49-F238E27FC236}">
                <a16:creationId xmlns:a16="http://schemas.microsoft.com/office/drawing/2014/main" id="{63182C55-8740-B70D-A030-C7D8353ED769}"/>
              </a:ext>
            </a:extLst>
          </p:cNvPr>
          <p:cNvSpPr txBox="1"/>
          <p:nvPr/>
        </p:nvSpPr>
        <p:spPr>
          <a:xfrm>
            <a:off x="1353329" y="4435777"/>
            <a:ext cx="3643946" cy="523220"/>
          </a:xfrm>
          <a:prstGeom prst="rect">
            <a:avLst/>
          </a:prstGeom>
          <a:noFill/>
        </p:spPr>
        <p:txBody>
          <a:bodyPr wrap="none" rtlCol="0">
            <a:spAutoFit/>
          </a:bodyPr>
          <a:lstStyle/>
          <a:p>
            <a:r>
              <a:rPr lang="de-DE" sz="2800" dirty="0"/>
              <a:t>Unklarer Datenschutz</a:t>
            </a:r>
          </a:p>
        </p:txBody>
      </p:sp>
      <p:sp>
        <p:nvSpPr>
          <p:cNvPr id="13" name="Textfeld 12">
            <a:extLst>
              <a:ext uri="{FF2B5EF4-FFF2-40B4-BE49-F238E27FC236}">
                <a16:creationId xmlns:a16="http://schemas.microsoft.com/office/drawing/2014/main" id="{41923F69-C34B-64B4-6C2A-564499E991F3}"/>
              </a:ext>
            </a:extLst>
          </p:cNvPr>
          <p:cNvSpPr txBox="1"/>
          <p:nvPr/>
        </p:nvSpPr>
        <p:spPr>
          <a:xfrm>
            <a:off x="5399848" y="5329067"/>
            <a:ext cx="4643644" cy="523220"/>
          </a:xfrm>
          <a:prstGeom prst="rect">
            <a:avLst/>
          </a:prstGeom>
          <a:noFill/>
        </p:spPr>
        <p:txBody>
          <a:bodyPr wrap="none" rtlCol="0">
            <a:spAutoFit/>
          </a:bodyPr>
          <a:lstStyle/>
          <a:p>
            <a:r>
              <a:rPr lang="de-DE" sz="2800" dirty="0"/>
              <a:t>Entstehen von Abhängigkeit</a:t>
            </a:r>
          </a:p>
        </p:txBody>
      </p:sp>
      <p:sp>
        <p:nvSpPr>
          <p:cNvPr id="14" name="Textfeld 13">
            <a:extLst>
              <a:ext uri="{FF2B5EF4-FFF2-40B4-BE49-F238E27FC236}">
                <a16:creationId xmlns:a16="http://schemas.microsoft.com/office/drawing/2014/main" id="{5A6B51EF-5014-D246-B650-A5DA738E5E2C}"/>
              </a:ext>
            </a:extLst>
          </p:cNvPr>
          <p:cNvSpPr txBox="1"/>
          <p:nvPr/>
        </p:nvSpPr>
        <p:spPr>
          <a:xfrm>
            <a:off x="2291141" y="618070"/>
            <a:ext cx="3418131" cy="1384995"/>
          </a:xfrm>
          <a:prstGeom prst="rect">
            <a:avLst/>
          </a:prstGeom>
          <a:noFill/>
        </p:spPr>
        <p:txBody>
          <a:bodyPr wrap="square" rtlCol="0">
            <a:spAutoFit/>
          </a:bodyPr>
          <a:lstStyle/>
          <a:p>
            <a:r>
              <a:rPr lang="de-DE" sz="2800" dirty="0"/>
              <a:t>Automatische Generierung von Fake News</a:t>
            </a:r>
          </a:p>
        </p:txBody>
      </p:sp>
      <p:pic>
        <p:nvPicPr>
          <p:cNvPr id="2" name="Grafik 1" descr="Telefon-Vibration Silhouette">
            <a:extLst>
              <a:ext uri="{FF2B5EF4-FFF2-40B4-BE49-F238E27FC236}">
                <a16:creationId xmlns:a16="http://schemas.microsoft.com/office/drawing/2014/main" id="{F4740370-36AF-4F04-8EAB-7300712DC2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55578" y="5328356"/>
            <a:ext cx="914400" cy="914400"/>
          </a:xfrm>
          <a:prstGeom prst="rect">
            <a:avLst/>
          </a:prstGeom>
        </p:spPr>
      </p:pic>
      <p:pic>
        <p:nvPicPr>
          <p:cNvPr id="3" name="Grafik 2" descr="Daumen runter Silhouette">
            <a:extLst>
              <a:ext uri="{FF2B5EF4-FFF2-40B4-BE49-F238E27FC236}">
                <a16:creationId xmlns:a16="http://schemas.microsoft.com/office/drawing/2014/main" id="{760EC241-FBA9-1FCD-AD03-965C4DE24E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00356" y="1447800"/>
            <a:ext cx="914400" cy="914400"/>
          </a:xfrm>
          <a:prstGeom prst="rect">
            <a:avLst/>
          </a:prstGeom>
        </p:spPr>
      </p:pic>
      <p:pic>
        <p:nvPicPr>
          <p:cNvPr id="4" name="Grafik 3" descr="Teufesgesichtskontur mit einfarbiger Füllung">
            <a:extLst>
              <a:ext uri="{FF2B5EF4-FFF2-40B4-BE49-F238E27FC236}">
                <a16:creationId xmlns:a16="http://schemas.microsoft.com/office/drawing/2014/main" id="{01DD5196-A70C-1E4D-DB6C-13FE28E4FE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91453" y="913342"/>
            <a:ext cx="914400" cy="914400"/>
          </a:xfrm>
          <a:prstGeom prst="rect">
            <a:avLst/>
          </a:prstGeom>
        </p:spPr>
      </p:pic>
      <p:pic>
        <p:nvPicPr>
          <p:cNvPr id="5" name="Grafik 4" descr="Sperren Silhouette">
            <a:extLst>
              <a:ext uri="{FF2B5EF4-FFF2-40B4-BE49-F238E27FC236}">
                <a16:creationId xmlns:a16="http://schemas.microsoft.com/office/drawing/2014/main" id="{A7E64652-FA12-CC1E-D51C-6E7959A346C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1689" y="4876800"/>
            <a:ext cx="914400" cy="914400"/>
          </a:xfrm>
          <a:prstGeom prst="rect">
            <a:avLst/>
          </a:prstGeom>
        </p:spPr>
      </p:pic>
      <p:pic>
        <p:nvPicPr>
          <p:cNvPr id="6" name="Grafik 5" descr="Roboter Silhouette">
            <a:extLst>
              <a:ext uri="{FF2B5EF4-FFF2-40B4-BE49-F238E27FC236}">
                <a16:creationId xmlns:a16="http://schemas.microsoft.com/office/drawing/2014/main" id="{D8ACDA2E-EAC4-2C87-6D78-0E0A292575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55578" y="3211689"/>
            <a:ext cx="914400" cy="914400"/>
          </a:xfrm>
          <a:prstGeom prst="rect">
            <a:avLst/>
          </a:prstGeom>
        </p:spPr>
      </p:pic>
    </p:spTree>
    <p:extLst>
      <p:ext uri="{BB962C8B-B14F-4D97-AF65-F5344CB8AC3E}">
        <p14:creationId xmlns:p14="http://schemas.microsoft.com/office/powerpoint/2010/main" val="3439207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7C6405-74A0-9923-6330-22FBCE2B6E11}"/>
              </a:ext>
            </a:extLst>
          </p:cNvPr>
          <p:cNvSpPr>
            <a:spLocks noGrp="1"/>
          </p:cNvSpPr>
          <p:nvPr>
            <p:ph type="title" idx="4294967295"/>
          </p:nvPr>
        </p:nvSpPr>
        <p:spPr>
          <a:xfrm>
            <a:off x="1845575" y="2099214"/>
            <a:ext cx="8507228" cy="1325563"/>
          </a:xfrm>
        </p:spPr>
        <p:txBody>
          <a:bodyPr>
            <a:normAutofit/>
          </a:bodyPr>
          <a:lstStyle/>
          <a:p>
            <a:pPr algn="ctr"/>
            <a:r>
              <a:rPr lang="de-DE" dirty="0">
                <a:ea typeface="Calibri Light"/>
                <a:cs typeface="Calibri Light"/>
              </a:rPr>
              <a:t>Vielen Dank für Eure Aufmerksamkeit!</a:t>
            </a:r>
          </a:p>
        </p:txBody>
      </p:sp>
      <p:pic>
        <p:nvPicPr>
          <p:cNvPr id="13" name="Inhaltsplatzhalter 2" descr="Ein Bild, das Muster, Pixel, Design enthält.&#10;&#10;Beschreibung automatisch generiert.">
            <a:extLst>
              <a:ext uri="{FF2B5EF4-FFF2-40B4-BE49-F238E27FC236}">
                <a16:creationId xmlns:a16="http://schemas.microsoft.com/office/drawing/2014/main" id="{A9F868FF-D33E-F2DE-A2F7-EA1BA69D23A2}"/>
              </a:ext>
            </a:extLst>
          </p:cNvPr>
          <p:cNvPicPr>
            <a:picLocks noChangeAspect="1"/>
          </p:cNvPicPr>
          <p:nvPr/>
        </p:nvPicPr>
        <p:blipFill>
          <a:blip r:embed="rId2"/>
          <a:stretch>
            <a:fillRect/>
          </a:stretch>
        </p:blipFill>
        <p:spPr>
          <a:xfrm>
            <a:off x="4896804" y="3424777"/>
            <a:ext cx="1808989" cy="1793900"/>
          </a:xfrm>
          <a:prstGeom prst="rect">
            <a:avLst/>
          </a:prstGeom>
        </p:spPr>
      </p:pic>
      <p:sp>
        <p:nvSpPr>
          <p:cNvPr id="4" name="Textfeld 4">
            <a:extLst>
              <a:ext uri="{FF2B5EF4-FFF2-40B4-BE49-F238E27FC236}">
                <a16:creationId xmlns:a16="http://schemas.microsoft.com/office/drawing/2014/main" id="{F0BAE3AC-92DE-7799-BF58-3E9B113ED0B6}"/>
              </a:ext>
            </a:extLst>
          </p:cNvPr>
          <p:cNvSpPr txBox="1"/>
          <p:nvPr/>
        </p:nvSpPr>
        <p:spPr>
          <a:xfrm>
            <a:off x="928492" y="6221701"/>
            <a:ext cx="9061172" cy="676015"/>
          </a:xfrm>
          <a:prstGeom prst="rect">
            <a:avLst/>
          </a:prstGeom>
          <a:noFill/>
          <a:ln cap="flat">
            <a:noFill/>
          </a:ln>
        </p:spPr>
        <p:txBody>
          <a:bodyPr vert="horz" wrap="square" lIns="91440" tIns="45720" rIns="91440" bIns="45720" anchor="t" anchorCtr="1" compatLnSpc="1">
            <a:spAutoFit/>
          </a:bodyPr>
          <a:lstStyle/>
          <a:p>
            <a:pPr marL="449583" marR="0" lvl="0" indent="449583" algn="l" defTabSz="914400" rtl="0" fontAlgn="auto" hangingPunct="1">
              <a:lnSpc>
                <a:spcPct val="107000"/>
              </a:lnSpc>
              <a:spcBef>
                <a:spcPts val="0"/>
              </a:spcBef>
              <a:spcAft>
                <a:spcPts val="800"/>
              </a:spcAft>
              <a:buNone/>
              <a:tabLst/>
              <a:defRPr sz="1800" b="0" i="0" u="none" strike="noStrike" kern="0" cap="none" spc="0" baseline="0">
                <a:solidFill>
                  <a:srgbClr val="000000"/>
                </a:solidFill>
                <a:uFillTx/>
              </a:defRPr>
            </a:pPr>
            <a:r>
              <a:rPr lang="de-DE" sz="1200" b="1" i="0" u="none" strike="noStrike" kern="1200" cap="none" spc="0" baseline="0" dirty="0">
                <a:solidFill>
                  <a:srgbClr val="84A2D8"/>
                </a:solidFill>
                <a:uFillTx/>
                <a:latin typeface="Roboto" pitchFamily="2"/>
                <a:ea typeface="Calibri" pitchFamily="34"/>
                <a:cs typeface="Times New Roman" pitchFamily="18"/>
              </a:rPr>
              <a:t>	Kontakt:   </a:t>
            </a:r>
            <a:r>
              <a:rPr lang="de-DE" sz="1200" b="0" i="0" u="none" strike="noStrike" kern="1200" cap="none" spc="0" baseline="0" dirty="0">
                <a:solidFill>
                  <a:srgbClr val="84A2D8"/>
                </a:solidFill>
                <a:uFillTx/>
                <a:latin typeface="Roboto" pitchFamily="2"/>
                <a:ea typeface="Calibri" pitchFamily="34"/>
                <a:cs typeface="Times New Roman" pitchFamily="18"/>
              </a:rPr>
              <a:t>KI-Makerspace</a:t>
            </a:r>
            <a:r>
              <a:rPr lang="de-DE" sz="1200" b="1" i="0" u="none" strike="noStrike" kern="1200" cap="none" spc="0" baseline="0" dirty="0">
                <a:solidFill>
                  <a:srgbClr val="84A2D8"/>
                </a:solidFill>
                <a:uFillTx/>
                <a:latin typeface="Roboto" pitchFamily="2"/>
                <a:ea typeface="Calibri" pitchFamily="34"/>
                <a:cs typeface="Times New Roman" pitchFamily="18"/>
              </a:rPr>
              <a:t>   </a:t>
            </a:r>
            <a:r>
              <a:rPr lang="de-DE" sz="1200" b="0" i="0" u="none" strike="noStrike" kern="1200" cap="none" spc="0" baseline="0" dirty="0" err="1">
                <a:solidFill>
                  <a:srgbClr val="84A2D8"/>
                </a:solidFill>
                <a:uFillTx/>
                <a:latin typeface="Roboto" pitchFamily="2"/>
                <a:ea typeface="Calibri" pitchFamily="34"/>
                <a:cs typeface="Times New Roman" pitchFamily="18"/>
              </a:rPr>
              <a:t>Wöhrdstrasse</a:t>
            </a:r>
            <a:r>
              <a:rPr lang="de-DE" sz="1200" b="0" i="0" u="none" strike="noStrike" kern="1200" cap="none" spc="0" baseline="0" dirty="0">
                <a:solidFill>
                  <a:srgbClr val="84A2D8"/>
                </a:solidFill>
                <a:uFillTx/>
                <a:latin typeface="Roboto" pitchFamily="2"/>
                <a:ea typeface="Calibri" pitchFamily="34"/>
                <a:cs typeface="Times New Roman" pitchFamily="18"/>
              </a:rPr>
              <a:t> 25</a:t>
            </a:r>
            <a:r>
              <a:rPr lang="de-DE" sz="1200" b="1" i="0" u="none" strike="noStrike" kern="1200" cap="none" spc="0" baseline="0" dirty="0">
                <a:solidFill>
                  <a:srgbClr val="84A2D8"/>
                </a:solidFill>
                <a:uFillTx/>
                <a:latin typeface="Roboto" pitchFamily="2"/>
                <a:ea typeface="Calibri" pitchFamily="34"/>
                <a:cs typeface="Times New Roman" pitchFamily="18"/>
              </a:rPr>
              <a:t>   </a:t>
            </a:r>
            <a:r>
              <a:rPr lang="de-DE" sz="1200" b="0" i="0" u="none" strike="noStrike" kern="1200" cap="none" spc="0" baseline="0" dirty="0">
                <a:solidFill>
                  <a:srgbClr val="84A2D8"/>
                </a:solidFill>
                <a:uFillTx/>
                <a:latin typeface="Roboto" pitchFamily="2"/>
                <a:ea typeface="Calibri" pitchFamily="34"/>
                <a:cs typeface="Times New Roman" pitchFamily="18"/>
              </a:rPr>
              <a:t>72070 Tübingen</a:t>
            </a:r>
            <a:r>
              <a:rPr lang="de-DE" sz="1200" b="1" i="0" u="none" strike="noStrike" kern="1200" cap="none" spc="0" baseline="0" dirty="0">
                <a:solidFill>
                  <a:srgbClr val="84A2D8"/>
                </a:solidFill>
                <a:uFillTx/>
                <a:latin typeface="Roboto" pitchFamily="2"/>
                <a:ea typeface="Calibri" pitchFamily="34"/>
                <a:cs typeface="Times New Roman" pitchFamily="18"/>
              </a:rPr>
              <a:t>   </a:t>
            </a:r>
            <a:r>
              <a:rPr lang="de-DE" sz="1200" b="0" i="0" u="sng" strike="noStrike" kern="1200" cap="none" spc="0" baseline="0" dirty="0">
                <a:solidFill>
                  <a:srgbClr val="84A2D8"/>
                </a:solidFill>
                <a:uFillTx/>
                <a:latin typeface="Roboto" pitchFamily="2"/>
                <a:ea typeface="Calibri" pitchFamily="34"/>
                <a:cs typeface="Times New Roman" pitchFamily="18"/>
                <a:hlinkClick r:id="rId3"/>
              </a:rPr>
              <a:t>www.ki-maker.space</a:t>
            </a:r>
            <a:r>
              <a:rPr lang="de-DE" sz="1200" b="1" i="0" u="none" strike="noStrike" kern="1200" cap="none" spc="0" baseline="0" dirty="0">
                <a:solidFill>
                  <a:srgbClr val="84A2D8"/>
                </a:solidFill>
                <a:uFillTx/>
                <a:latin typeface="Roboto" pitchFamily="2"/>
                <a:ea typeface="Calibri" pitchFamily="34"/>
                <a:cs typeface="Times New Roman" pitchFamily="18"/>
              </a:rPr>
              <a:t>   </a:t>
            </a:r>
            <a:r>
              <a:rPr lang="de-DE" sz="1200" b="0" i="0" u="none" strike="noStrike" kern="1200" cap="none" spc="0" baseline="0" dirty="0">
                <a:solidFill>
                  <a:srgbClr val="84A2D8"/>
                </a:solidFill>
                <a:uFillTx/>
                <a:latin typeface="Roboto" pitchFamily="2"/>
                <a:ea typeface="Calibri" pitchFamily="34"/>
                <a:cs typeface="Times New Roman" pitchFamily="18"/>
              </a:rPr>
              <a:t>E-Mail: </a:t>
            </a:r>
            <a:r>
              <a:rPr lang="de-DE" sz="1200" b="0" i="0" u="sng" strike="noStrike" kern="1200" cap="none" spc="0" baseline="0" dirty="0" err="1">
                <a:solidFill>
                  <a:srgbClr val="84A2D8"/>
                </a:solidFill>
                <a:uFillTx/>
                <a:latin typeface="Roboto" pitchFamily="2"/>
                <a:ea typeface="Calibri" pitchFamily="34"/>
                <a:cs typeface="Times New Roman" pitchFamily="18"/>
                <a:hlinkClick r:id="rId4"/>
              </a:rPr>
              <a:t>hallo@ki-maker.space</a:t>
            </a:r>
            <a:br>
              <a:rPr lang="de-DE" sz="1200" b="0" i="0" u="sng" strike="noStrike" kern="1200" cap="none" spc="0" baseline="0" dirty="0">
                <a:solidFill>
                  <a:srgbClr val="84A2D8"/>
                </a:solidFill>
                <a:uFillTx/>
                <a:latin typeface="Roboto" pitchFamily="2"/>
                <a:ea typeface="Calibri" pitchFamily="34"/>
                <a:cs typeface="Times New Roman" pitchFamily="18"/>
              </a:rPr>
            </a:br>
            <a:br>
              <a:rPr lang="de-DE" sz="1200" b="0" i="0" u="sng" strike="noStrike" kern="1200" cap="none" spc="0" baseline="0" dirty="0">
                <a:solidFill>
                  <a:srgbClr val="84A2D8"/>
                </a:solidFill>
                <a:uFillTx/>
                <a:latin typeface="Roboto" pitchFamily="2"/>
                <a:ea typeface="Calibri" pitchFamily="34"/>
                <a:cs typeface="Times New Roman" pitchFamily="18"/>
              </a:rPr>
            </a:br>
            <a:r>
              <a:rPr lang="de-DE" sz="1200" b="0" i="0" u="none" strike="noStrike" kern="1200" cap="none" spc="0" baseline="0" dirty="0">
                <a:solidFill>
                  <a:srgbClr val="84A2D8"/>
                </a:solidFill>
                <a:uFillTx/>
                <a:latin typeface="Roboto" pitchFamily="2"/>
                <a:ea typeface="Calibri" pitchFamily="34"/>
                <a:cs typeface="Times New Roman" pitchFamily="18"/>
              </a:rPr>
              <a:t>	</a:t>
            </a:r>
            <a:endParaRPr lang="de-DE" sz="1200" b="0" i="0" u="none" strike="noStrike" kern="1200" cap="none" spc="0" baseline="0" dirty="0">
              <a:solidFill>
                <a:srgbClr val="97AFD8"/>
              </a:solidFill>
              <a:uFillTx/>
              <a:latin typeface="Calibri" pitchFamily="34"/>
              <a:ea typeface="Calibri" pitchFamily="34"/>
              <a:cs typeface="Times New Roman" pitchFamily="18"/>
            </a:endParaRPr>
          </a:p>
        </p:txBody>
      </p:sp>
    </p:spTree>
    <p:extLst>
      <p:ext uri="{BB962C8B-B14F-4D97-AF65-F5344CB8AC3E}">
        <p14:creationId xmlns:p14="http://schemas.microsoft.com/office/powerpoint/2010/main" val="3293224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41E7DBB-C53D-D6EF-13BA-C758CA85A0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8638" y="759302"/>
            <a:ext cx="5324354" cy="5335485"/>
          </a:xfrm>
          <a:prstGeom prst="rect">
            <a:avLst/>
          </a:prstGeom>
        </p:spPr>
      </p:pic>
      <p:sp>
        <p:nvSpPr>
          <p:cNvPr id="7" name="Textfeld 6">
            <a:extLst>
              <a:ext uri="{FF2B5EF4-FFF2-40B4-BE49-F238E27FC236}">
                <a16:creationId xmlns:a16="http://schemas.microsoft.com/office/drawing/2014/main" id="{925DF074-73FB-3491-BC16-65F85DF0EB3C}"/>
              </a:ext>
            </a:extLst>
          </p:cNvPr>
          <p:cNvSpPr txBox="1"/>
          <p:nvPr/>
        </p:nvSpPr>
        <p:spPr>
          <a:xfrm>
            <a:off x="4430210" y="759302"/>
            <a:ext cx="3070185" cy="1938992"/>
          </a:xfrm>
          <a:prstGeom prst="rect">
            <a:avLst/>
          </a:prstGeom>
          <a:noFill/>
        </p:spPr>
        <p:txBody>
          <a:bodyPr wrap="square">
            <a:spAutoFit/>
          </a:bodyPr>
          <a:lstStyle/>
          <a:p>
            <a:pPr algn="ctr"/>
            <a:r>
              <a:rPr lang="de-DE" sz="2400" dirty="0"/>
              <a:t>Hallo, ich bin MAKI. Ich und meine Freunde leiten dich heute durch den Workshop.</a:t>
            </a:r>
          </a:p>
        </p:txBody>
      </p:sp>
      <p:sp>
        <p:nvSpPr>
          <p:cNvPr id="2" name="Textfeld 1">
            <a:extLst>
              <a:ext uri="{FF2B5EF4-FFF2-40B4-BE49-F238E27FC236}">
                <a16:creationId xmlns:a16="http://schemas.microsoft.com/office/drawing/2014/main" id="{3058735D-6EE9-5751-1E3F-BCEA4A4C3377}"/>
              </a:ext>
            </a:extLst>
          </p:cNvPr>
          <p:cNvSpPr txBox="1"/>
          <p:nvPr/>
        </p:nvSpPr>
        <p:spPr>
          <a:xfrm>
            <a:off x="2843514" y="6094787"/>
            <a:ext cx="1858201" cy="246221"/>
          </a:xfrm>
          <a:prstGeom prst="rect">
            <a:avLst/>
          </a:prstGeom>
          <a:noFill/>
        </p:spPr>
        <p:txBody>
          <a:bodyPr wrap="none" rtlCol="0">
            <a:spAutoFit/>
          </a:bodyPr>
          <a:lstStyle/>
          <a:p>
            <a:r>
              <a:rPr lang="de-DE" sz="1000" dirty="0"/>
              <a:t>CC BY SA 4.0 Luise Wüstling</a:t>
            </a:r>
          </a:p>
        </p:txBody>
      </p:sp>
    </p:spTree>
    <p:extLst>
      <p:ext uri="{BB962C8B-B14F-4D97-AF65-F5344CB8AC3E}">
        <p14:creationId xmlns:p14="http://schemas.microsoft.com/office/powerpoint/2010/main" val="4256319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E1A583F-F22C-B8DB-62AE-891BC25105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2571" y="2171780"/>
            <a:ext cx="3671306" cy="3169925"/>
          </a:xfrm>
          <a:prstGeom prst="rect">
            <a:avLst/>
          </a:prstGeom>
        </p:spPr>
      </p:pic>
      <p:sp>
        <p:nvSpPr>
          <p:cNvPr id="5" name="Textfeld 4">
            <a:extLst>
              <a:ext uri="{FF2B5EF4-FFF2-40B4-BE49-F238E27FC236}">
                <a16:creationId xmlns:a16="http://schemas.microsoft.com/office/drawing/2014/main" id="{4508E27C-7C19-BE8D-43AB-62A213AC232E}"/>
              </a:ext>
            </a:extLst>
          </p:cNvPr>
          <p:cNvSpPr txBox="1"/>
          <p:nvPr/>
        </p:nvSpPr>
        <p:spPr>
          <a:xfrm>
            <a:off x="3202039" y="1628971"/>
            <a:ext cx="42822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400" b="1" dirty="0">
                <a:cs typeface="Arial"/>
              </a:rPr>
              <a:t>Was ist KI?</a:t>
            </a:r>
            <a:endParaRPr lang="de-DE" b="1" dirty="0"/>
          </a:p>
        </p:txBody>
      </p:sp>
      <p:sp>
        <p:nvSpPr>
          <p:cNvPr id="6" name="Textfeld 5">
            <a:extLst>
              <a:ext uri="{FF2B5EF4-FFF2-40B4-BE49-F238E27FC236}">
                <a16:creationId xmlns:a16="http://schemas.microsoft.com/office/drawing/2014/main" id="{68EC865F-F717-9559-48B2-6F5EFE4834CF}"/>
              </a:ext>
            </a:extLst>
          </p:cNvPr>
          <p:cNvSpPr txBox="1"/>
          <p:nvPr/>
        </p:nvSpPr>
        <p:spPr>
          <a:xfrm>
            <a:off x="7484274" y="2090636"/>
            <a:ext cx="410332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400" dirty="0">
                <a:cs typeface="Arial"/>
              </a:rPr>
              <a:t>Wie funktionieren Sprachmodelle?</a:t>
            </a:r>
            <a:endParaRPr lang="de-DE" dirty="0"/>
          </a:p>
        </p:txBody>
      </p:sp>
      <p:sp>
        <p:nvSpPr>
          <p:cNvPr id="7" name="Textfeld 6">
            <a:extLst>
              <a:ext uri="{FF2B5EF4-FFF2-40B4-BE49-F238E27FC236}">
                <a16:creationId xmlns:a16="http://schemas.microsoft.com/office/drawing/2014/main" id="{6B5E159B-FDD8-93F8-0522-9FE6F6D1737A}"/>
              </a:ext>
            </a:extLst>
          </p:cNvPr>
          <p:cNvSpPr txBox="1"/>
          <p:nvPr/>
        </p:nvSpPr>
        <p:spPr>
          <a:xfrm>
            <a:off x="7484274" y="4077100"/>
            <a:ext cx="37547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400" dirty="0">
                <a:cs typeface="Arial"/>
              </a:rPr>
              <a:t>Visualisierungsspiel</a:t>
            </a:r>
            <a:endParaRPr lang="de-DE" dirty="0"/>
          </a:p>
        </p:txBody>
      </p:sp>
    </p:spTree>
    <p:extLst>
      <p:ext uri="{BB962C8B-B14F-4D97-AF65-F5344CB8AC3E}">
        <p14:creationId xmlns:p14="http://schemas.microsoft.com/office/powerpoint/2010/main" val="1558456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56740-73A7-36A4-4793-CDE257F8BF39}"/>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6DD4A0A1-D083-0ADA-E41E-9CA9B8688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8638" y="759302"/>
            <a:ext cx="5324354" cy="5335485"/>
          </a:xfrm>
          <a:prstGeom prst="rect">
            <a:avLst/>
          </a:prstGeom>
        </p:spPr>
      </p:pic>
      <p:sp>
        <p:nvSpPr>
          <p:cNvPr id="7" name="Textfeld 6">
            <a:extLst>
              <a:ext uri="{FF2B5EF4-FFF2-40B4-BE49-F238E27FC236}">
                <a16:creationId xmlns:a16="http://schemas.microsoft.com/office/drawing/2014/main" id="{C1AFBD4F-E547-91D0-AC36-09751C0DD4E3}"/>
              </a:ext>
            </a:extLst>
          </p:cNvPr>
          <p:cNvSpPr txBox="1"/>
          <p:nvPr/>
        </p:nvSpPr>
        <p:spPr>
          <a:xfrm>
            <a:off x="4430210" y="1163538"/>
            <a:ext cx="3070185" cy="1200329"/>
          </a:xfrm>
          <a:prstGeom prst="rect">
            <a:avLst/>
          </a:prstGeom>
          <a:noFill/>
        </p:spPr>
        <p:txBody>
          <a:bodyPr wrap="square">
            <a:spAutoFit/>
          </a:bodyPr>
          <a:lstStyle/>
          <a:p>
            <a:pPr algn="ctr"/>
            <a:r>
              <a:rPr lang="de-DE" sz="3600" dirty="0"/>
              <a:t>Was wisst ihr </a:t>
            </a:r>
          </a:p>
          <a:p>
            <a:pPr algn="ctr"/>
            <a:r>
              <a:rPr lang="de-DE" sz="3600" dirty="0"/>
              <a:t>über KI?</a:t>
            </a:r>
          </a:p>
        </p:txBody>
      </p:sp>
      <p:sp>
        <p:nvSpPr>
          <p:cNvPr id="2" name="Textfeld 1">
            <a:extLst>
              <a:ext uri="{FF2B5EF4-FFF2-40B4-BE49-F238E27FC236}">
                <a16:creationId xmlns:a16="http://schemas.microsoft.com/office/drawing/2014/main" id="{70A63DD3-E011-34B6-A6AB-2C1800AC7F6F}"/>
              </a:ext>
            </a:extLst>
          </p:cNvPr>
          <p:cNvSpPr txBox="1"/>
          <p:nvPr/>
        </p:nvSpPr>
        <p:spPr>
          <a:xfrm>
            <a:off x="2843514" y="6094787"/>
            <a:ext cx="1858201" cy="246221"/>
          </a:xfrm>
          <a:prstGeom prst="rect">
            <a:avLst/>
          </a:prstGeom>
          <a:noFill/>
        </p:spPr>
        <p:txBody>
          <a:bodyPr wrap="none" rtlCol="0">
            <a:spAutoFit/>
          </a:bodyPr>
          <a:lstStyle/>
          <a:p>
            <a:r>
              <a:rPr lang="de-DE" sz="1000" dirty="0"/>
              <a:t>CC BY SA 4.0 Luise Wüstling</a:t>
            </a:r>
          </a:p>
        </p:txBody>
      </p:sp>
    </p:spTree>
    <p:extLst>
      <p:ext uri="{BB962C8B-B14F-4D97-AF65-F5344CB8AC3E}">
        <p14:creationId xmlns:p14="http://schemas.microsoft.com/office/powerpoint/2010/main" val="580687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61CD1D14-ABB9-204B-4A50-437AE174A665}"/>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2173777" y="821803"/>
            <a:ext cx="7237632" cy="5505588"/>
          </a:xfrm>
        </p:spPr>
      </p:pic>
      <p:sp>
        <p:nvSpPr>
          <p:cNvPr id="10" name="Textfeld 9">
            <a:extLst>
              <a:ext uri="{FF2B5EF4-FFF2-40B4-BE49-F238E27FC236}">
                <a16:creationId xmlns:a16="http://schemas.microsoft.com/office/drawing/2014/main" id="{8D0C3BDA-41D0-AB0E-3E67-5F7DB057B34D}"/>
              </a:ext>
            </a:extLst>
          </p:cNvPr>
          <p:cNvSpPr txBox="1"/>
          <p:nvPr/>
        </p:nvSpPr>
        <p:spPr>
          <a:xfrm>
            <a:off x="2589835" y="1476054"/>
            <a:ext cx="3070185" cy="1200329"/>
          </a:xfrm>
          <a:prstGeom prst="rect">
            <a:avLst/>
          </a:prstGeom>
          <a:noFill/>
        </p:spPr>
        <p:txBody>
          <a:bodyPr wrap="square">
            <a:spAutoFit/>
          </a:bodyPr>
          <a:lstStyle/>
          <a:p>
            <a:pPr algn="ctr"/>
            <a:r>
              <a:rPr lang="de-DE" sz="3600" dirty="0"/>
              <a:t>Wo kommt </a:t>
            </a:r>
          </a:p>
          <a:p>
            <a:pPr algn="ctr"/>
            <a:r>
              <a:rPr lang="de-DE" sz="3600" dirty="0"/>
              <a:t>KI vor?</a:t>
            </a:r>
          </a:p>
        </p:txBody>
      </p:sp>
      <p:sp>
        <p:nvSpPr>
          <p:cNvPr id="2" name="Textfeld 1">
            <a:extLst>
              <a:ext uri="{FF2B5EF4-FFF2-40B4-BE49-F238E27FC236}">
                <a16:creationId xmlns:a16="http://schemas.microsoft.com/office/drawing/2014/main" id="{BD265EA5-ADFB-E497-C9BB-4256D0BB0824}"/>
              </a:ext>
            </a:extLst>
          </p:cNvPr>
          <p:cNvSpPr txBox="1"/>
          <p:nvPr/>
        </p:nvSpPr>
        <p:spPr>
          <a:xfrm>
            <a:off x="7553208" y="6327391"/>
            <a:ext cx="1858201" cy="246221"/>
          </a:xfrm>
          <a:prstGeom prst="rect">
            <a:avLst/>
          </a:prstGeom>
          <a:noFill/>
        </p:spPr>
        <p:txBody>
          <a:bodyPr wrap="none" rtlCol="0">
            <a:spAutoFit/>
          </a:bodyPr>
          <a:lstStyle/>
          <a:p>
            <a:r>
              <a:rPr lang="de-DE" sz="1000" dirty="0"/>
              <a:t>CC BY SA 4.0 Luise Wüstling</a:t>
            </a:r>
          </a:p>
        </p:txBody>
      </p:sp>
    </p:spTree>
    <p:extLst>
      <p:ext uri="{BB962C8B-B14F-4D97-AF65-F5344CB8AC3E}">
        <p14:creationId xmlns:p14="http://schemas.microsoft.com/office/powerpoint/2010/main" val="2074387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39B20-96AB-01C0-E2A3-4136D485DFAF}"/>
            </a:ext>
          </a:extLst>
        </p:cNvPr>
        <p:cNvGrpSpPr/>
        <p:nvPr/>
      </p:nvGrpSpPr>
      <p:grpSpPr>
        <a:xfrm>
          <a:off x="0" y="0"/>
          <a:ext cx="0" cy="0"/>
          <a:chOff x="0" y="0"/>
          <a:chExt cx="0" cy="0"/>
        </a:xfrm>
      </p:grpSpPr>
      <p:sp>
        <p:nvSpPr>
          <p:cNvPr id="29" name="Rectangle 3">
            <a:extLst>
              <a:ext uri="{FF2B5EF4-FFF2-40B4-BE49-F238E27FC236}">
                <a16:creationId xmlns:a16="http://schemas.microsoft.com/office/drawing/2014/main" id="{0039C6A8-8A30-0F4A-B1FD-9CFB55790C41}"/>
              </a:ext>
            </a:extLst>
          </p:cNvPr>
          <p:cNvSpPr/>
          <p:nvPr/>
        </p:nvSpPr>
        <p:spPr>
          <a:xfrm>
            <a:off x="1268422" y="3730934"/>
            <a:ext cx="1367682" cy="692497"/>
          </a:xfrm>
          <a:prstGeom prst="rect">
            <a:avLst/>
          </a:prstGeom>
          <a:noFill/>
          <a:ln cap="flat">
            <a:noFill/>
            <a:prstDash val="solid"/>
          </a:ln>
        </p:spPr>
        <p:txBody>
          <a:bodyPr vert="horz" wrap="none" lIns="91440" tIns="45720" rIns="91440" bIns="45720" anchor="ctr" anchorCtr="0" compatLnSpc="1">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1800" b="0" i="0" u="none" strike="noStrike" kern="0" cap="none" spc="0" baseline="0">
                <a:solidFill>
                  <a:srgbClr val="000000"/>
                </a:solidFill>
                <a:uFillTx/>
              </a:defRPr>
            </a:pPr>
            <a:endParaRPr lang="de-DE" sz="800" dirty="0">
              <a:solidFill>
                <a:srgbClr val="000000"/>
              </a:solidFill>
              <a:latin typeface="Calibri"/>
              <a:ea typeface="Calibri"/>
              <a:cs typeface="Calibri"/>
            </a:endParaRPr>
          </a:p>
          <a:p>
            <a:pPr>
              <a:defRPr sz="1800" b="0" i="0" u="none" strike="noStrike" kern="0" cap="none" spc="0" baseline="0">
                <a:solidFill>
                  <a:srgbClr val="000000"/>
                </a:solidFill>
                <a:uFillTx/>
              </a:defRPr>
            </a:pPr>
            <a:r>
              <a:rPr lang="de-DE" sz="2000" b="1" dirty="0">
                <a:solidFill>
                  <a:srgbClr val="000000"/>
                </a:solidFill>
                <a:latin typeface="Calibri"/>
                <a:ea typeface="Calibri"/>
                <a:cs typeface="Calibri"/>
              </a:rPr>
              <a:t>Navigation</a:t>
            </a:r>
            <a:endParaRPr lang="de-DE" dirty="0">
              <a:solidFill>
                <a:srgbClr val="000000"/>
              </a:solidFill>
              <a:latin typeface="Calibri"/>
              <a:ea typeface="Calibri"/>
              <a:cs typeface="Calibri"/>
            </a:endParaRPr>
          </a:p>
          <a:p>
            <a:pPr marL="0" marR="0" lvl="0" indent="0" algn="l" defTabSz="914400">
              <a:lnSpc>
                <a:spcPct val="100000"/>
              </a:lnSpc>
              <a:spcBef>
                <a:spcPts val="0"/>
              </a:spcBef>
              <a:spcAft>
                <a:spcPts val="0"/>
              </a:spcAft>
              <a:buNone/>
              <a:tabLst/>
              <a:defRPr sz="1800" b="0" i="0" u="none" strike="noStrike" kern="0" cap="none" spc="0" baseline="0">
                <a:solidFill>
                  <a:srgbClr val="000000"/>
                </a:solidFill>
                <a:uFillTx/>
              </a:defRPr>
            </a:pPr>
            <a:endParaRPr lang="de-DE" sz="1100" b="1" dirty="0">
              <a:ea typeface="Calibri"/>
              <a:cs typeface="Calibri"/>
            </a:endParaRPr>
          </a:p>
        </p:txBody>
      </p:sp>
      <p:sp>
        <p:nvSpPr>
          <p:cNvPr id="30" name="Rectangle 9">
            <a:extLst>
              <a:ext uri="{FF2B5EF4-FFF2-40B4-BE49-F238E27FC236}">
                <a16:creationId xmlns:a16="http://schemas.microsoft.com/office/drawing/2014/main" id="{7DFE7A06-1BCC-F783-C153-029DBB3CB212}"/>
              </a:ext>
            </a:extLst>
          </p:cNvPr>
          <p:cNvSpPr/>
          <p:nvPr/>
        </p:nvSpPr>
        <p:spPr>
          <a:xfrm>
            <a:off x="3820863" y="2735338"/>
            <a:ext cx="1962397" cy="400110"/>
          </a:xfrm>
          <a:prstGeom prst="rect">
            <a:avLst/>
          </a:prstGeom>
          <a:noFill/>
          <a:ln cap="flat">
            <a:noFill/>
            <a:prstDash val="solid"/>
          </a:ln>
        </p:spPr>
        <p:txBody>
          <a:bodyPr vert="horz" wrap="none" lIns="91440" tIns="45720" rIns="91440" bIns="45720" anchor="ctr" anchorCtr="0" compatLnSpc="1">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a:lnSpc>
                <a:spcPct val="100000"/>
              </a:lnSpc>
              <a:spcBef>
                <a:spcPts val="0"/>
              </a:spcBef>
              <a:spcAft>
                <a:spcPts val="0"/>
              </a:spcAft>
              <a:buNone/>
              <a:tabLst/>
              <a:defRPr sz="1800" b="0" i="0" u="none" strike="noStrike" kern="0" cap="none" spc="0" baseline="0">
                <a:solidFill>
                  <a:srgbClr val="000000"/>
                </a:solidFill>
                <a:uFillTx/>
              </a:defRPr>
            </a:pPr>
            <a:r>
              <a:rPr lang="de-DE" sz="2000" b="1" dirty="0">
                <a:solidFill>
                  <a:srgbClr val="000000"/>
                </a:solidFill>
                <a:latin typeface="Calibri"/>
                <a:cs typeface="Calibri"/>
              </a:rPr>
              <a:t>Online-Shopping</a:t>
            </a:r>
            <a:endParaRPr lang="de-DE" dirty="0"/>
          </a:p>
        </p:txBody>
      </p:sp>
      <p:sp>
        <p:nvSpPr>
          <p:cNvPr id="31" name="Rectangle 9">
            <a:extLst>
              <a:ext uri="{FF2B5EF4-FFF2-40B4-BE49-F238E27FC236}">
                <a16:creationId xmlns:a16="http://schemas.microsoft.com/office/drawing/2014/main" id="{828A6566-21F7-E448-8091-44F96A85C663}"/>
              </a:ext>
            </a:extLst>
          </p:cNvPr>
          <p:cNvSpPr/>
          <p:nvPr/>
        </p:nvSpPr>
        <p:spPr>
          <a:xfrm>
            <a:off x="7425219" y="3823342"/>
            <a:ext cx="3810659" cy="523220"/>
          </a:xfrm>
          <a:prstGeom prst="rect">
            <a:avLst/>
          </a:prstGeom>
          <a:noFill/>
          <a:ln cap="flat">
            <a:noFill/>
            <a:prstDash val="solid"/>
          </a:ln>
        </p:spPr>
        <p:txBody>
          <a:bodyPr vert="horz" wrap="none" lIns="91440" tIns="45720" rIns="91440" bIns="45720" anchor="ctr" anchorCtr="0" compatLnSpc="1">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000" b="1" dirty="0">
                <a:solidFill>
                  <a:srgbClr val="000000"/>
                </a:solidFill>
                <a:latin typeface="Calibri"/>
                <a:ea typeface="Times New Roman" pitchFamily="18"/>
                <a:cs typeface="Calibri"/>
              </a:rPr>
              <a:t>Alexa/Spracherkennungssoftware</a:t>
            </a:r>
            <a:endParaRPr lang="de-DE" sz="2000" b="1" i="0" u="none" strike="noStrike" kern="1200" cap="none" spc="0" baseline="0" dirty="0">
              <a:solidFill>
                <a:srgbClr val="000000"/>
              </a:solidFill>
              <a:uFillTx/>
              <a:latin typeface="Calibri" pitchFamily="34"/>
              <a:ea typeface="Times New Roman" pitchFamily="18"/>
              <a:cs typeface="Calibri"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800" b="1" i="0" u="none" strike="noStrike" kern="1200" cap="none" spc="0" baseline="0" dirty="0">
              <a:solidFill>
                <a:srgbClr val="000000"/>
              </a:solidFill>
              <a:uFillTx/>
              <a:latin typeface="Calibri"/>
            </a:endParaRPr>
          </a:p>
        </p:txBody>
      </p:sp>
      <p:sp>
        <p:nvSpPr>
          <p:cNvPr id="32" name="Rectangle 3">
            <a:extLst>
              <a:ext uri="{FF2B5EF4-FFF2-40B4-BE49-F238E27FC236}">
                <a16:creationId xmlns:a16="http://schemas.microsoft.com/office/drawing/2014/main" id="{953C1C86-46B6-3F4A-AC30-70819AA4C5D3}"/>
              </a:ext>
            </a:extLst>
          </p:cNvPr>
          <p:cNvSpPr/>
          <p:nvPr/>
        </p:nvSpPr>
        <p:spPr>
          <a:xfrm>
            <a:off x="3131199" y="5274314"/>
            <a:ext cx="1137684" cy="754053"/>
          </a:xfrm>
          <a:prstGeom prst="rect">
            <a:avLst/>
          </a:prstGeom>
          <a:noFill/>
          <a:ln cap="flat">
            <a:noFill/>
            <a:prstDash val="solid"/>
          </a:ln>
        </p:spPr>
        <p:txBody>
          <a:bodyPr vert="horz" wrap="none" lIns="91440" tIns="45720" rIns="91440" bIns="45720" anchor="ctr" anchorCtr="0" compatLnSpc="1">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1200" b="0" i="0" u="none" strike="noStrike" kern="1200" cap="none" spc="0" baseline="0">
                <a:solidFill>
                  <a:srgbClr val="000000"/>
                </a:solidFill>
                <a:uFillTx/>
                <a:latin typeface="Calibri" pitchFamily="34"/>
                <a:ea typeface="Times New Roman" pitchFamily="18"/>
                <a:cs typeface="Calibri" pitchFamily="34"/>
              </a:rPr>
              <a:t> </a:t>
            </a:r>
            <a:endParaRPr lang="de-DE" sz="800" b="0" i="0" u="none" strike="noStrike" kern="1200" cap="none" spc="0" baseline="0">
              <a:solidFill>
                <a:srgbClr val="000000"/>
              </a:solidFill>
              <a:uFillTx/>
              <a:latin typeface="Calibri"/>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000" b="1" i="0" u="none" strike="noStrike" kern="1200" cap="none" spc="0" baseline="0" err="1">
                <a:solidFill>
                  <a:srgbClr val="000000"/>
                </a:solidFill>
                <a:uFillTx/>
                <a:latin typeface="Calibri" pitchFamily="34"/>
                <a:ea typeface="Times New Roman" pitchFamily="18"/>
                <a:cs typeface="Calibri" pitchFamily="34"/>
              </a:rPr>
              <a:t>Chatbots</a:t>
            </a:r>
            <a:endParaRPr lang="de-DE" sz="2000" b="1" i="0" u="none" strike="noStrike" kern="1200" cap="none" spc="0" baseline="0">
              <a:solidFill>
                <a:srgbClr val="000000"/>
              </a:solidFill>
              <a:uFillTx/>
              <a:latin typeface="Calibri" pitchFamily="34"/>
              <a:ea typeface="Times New Roman" pitchFamily="18"/>
              <a:cs typeface="Calibri"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100" b="1" i="0" u="none" strike="noStrike" kern="1200" cap="none" spc="0" baseline="0">
              <a:solidFill>
                <a:srgbClr val="000000"/>
              </a:solidFill>
              <a:uFillTx/>
              <a:latin typeface="Calibri"/>
            </a:endParaRPr>
          </a:p>
        </p:txBody>
      </p:sp>
      <p:sp>
        <p:nvSpPr>
          <p:cNvPr id="33" name="Rectangle 3">
            <a:extLst>
              <a:ext uri="{FF2B5EF4-FFF2-40B4-BE49-F238E27FC236}">
                <a16:creationId xmlns:a16="http://schemas.microsoft.com/office/drawing/2014/main" id="{1DA8AEB6-B92D-1841-AB5E-1D9D21AA1F93}"/>
              </a:ext>
            </a:extLst>
          </p:cNvPr>
          <p:cNvSpPr/>
          <p:nvPr/>
        </p:nvSpPr>
        <p:spPr>
          <a:xfrm>
            <a:off x="5551988" y="5335870"/>
            <a:ext cx="3661580" cy="692497"/>
          </a:xfrm>
          <a:prstGeom prst="rect">
            <a:avLst/>
          </a:prstGeom>
          <a:noFill/>
          <a:ln cap="flat">
            <a:noFill/>
            <a:prstDash val="solid"/>
          </a:ln>
        </p:spPr>
        <p:txBody>
          <a:bodyPr vert="horz" wrap="none" lIns="91440" tIns="45720" rIns="91440" bIns="45720" anchor="ctr" anchorCtr="0" compatLnSpc="1">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800" b="0" i="0" u="none" strike="noStrike" kern="1200" cap="none" spc="0" baseline="0">
              <a:solidFill>
                <a:srgbClr val="000000"/>
              </a:solidFill>
              <a:uFillTx/>
              <a:latin typeface="Calibri"/>
            </a:endParaRPr>
          </a:p>
          <a:p>
            <a:pPr hangingPunct="0">
              <a:defRPr sz="1800" b="0" i="0" u="none" strike="noStrike" kern="0" cap="none" spc="0" baseline="0">
                <a:solidFill>
                  <a:srgbClr val="000000"/>
                </a:solidFill>
                <a:uFillTx/>
              </a:defRPr>
            </a:pPr>
            <a:r>
              <a:rPr lang="de-DE" sz="2000" b="1" dirty="0">
                <a:solidFill>
                  <a:srgbClr val="000000"/>
                </a:solidFill>
                <a:latin typeface="Calibri"/>
                <a:ea typeface="Times New Roman" pitchFamily="18"/>
                <a:cs typeface="Calibri"/>
              </a:rPr>
              <a:t>Instagram/</a:t>
            </a:r>
            <a:r>
              <a:rPr lang="de-DE" sz="2000" b="1" dirty="0" err="1">
                <a:solidFill>
                  <a:srgbClr val="000000"/>
                </a:solidFill>
                <a:latin typeface="Calibri"/>
                <a:ea typeface="Times New Roman" pitchFamily="18"/>
                <a:cs typeface="Calibri"/>
              </a:rPr>
              <a:t>Youtube</a:t>
            </a:r>
            <a:r>
              <a:rPr lang="de-DE" sz="2000" b="1" dirty="0">
                <a:solidFill>
                  <a:srgbClr val="000000"/>
                </a:solidFill>
                <a:latin typeface="Calibri"/>
                <a:ea typeface="Times New Roman" pitchFamily="18"/>
                <a:cs typeface="Calibri"/>
              </a:rPr>
              <a:t> Algorithmen</a:t>
            </a:r>
            <a:endParaRPr lang="de-DE" sz="2000" b="1" i="0" u="none" strike="noStrike" kern="0" cap="none" spc="0" baseline="0" dirty="0">
              <a:solidFill>
                <a:srgbClr val="000000"/>
              </a:solidFill>
              <a:uFillTx/>
              <a:latin typeface="Calibri" pitchFamily="34"/>
              <a:ea typeface="Times New Roman" pitchFamily="18"/>
              <a:cs typeface="Calibri"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100" b="1" i="0" u="none" strike="noStrike" kern="1200" cap="none" spc="0" baseline="0">
              <a:solidFill>
                <a:srgbClr val="000000"/>
              </a:solidFill>
              <a:uFillTx/>
              <a:latin typeface="Calibri"/>
            </a:endParaRPr>
          </a:p>
        </p:txBody>
      </p:sp>
      <p:pic>
        <p:nvPicPr>
          <p:cNvPr id="35" name="Grafik 34" descr="Kompass mit einfarbiger Füllung">
            <a:extLst>
              <a:ext uri="{FF2B5EF4-FFF2-40B4-BE49-F238E27FC236}">
                <a16:creationId xmlns:a16="http://schemas.microsoft.com/office/drawing/2014/main" id="{5E171773-C339-D397-FDF7-E2C31E97F7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1222" y="2971800"/>
            <a:ext cx="914400" cy="914400"/>
          </a:xfrm>
          <a:prstGeom prst="rect">
            <a:avLst/>
          </a:prstGeom>
        </p:spPr>
      </p:pic>
      <p:pic>
        <p:nvPicPr>
          <p:cNvPr id="39" name="Grafik 38" descr="Karte mit Ortsmarkierung mit einfarbiger Füllung">
            <a:extLst>
              <a:ext uri="{FF2B5EF4-FFF2-40B4-BE49-F238E27FC236}">
                <a16:creationId xmlns:a16="http://schemas.microsoft.com/office/drawing/2014/main" id="{1404EF8B-1315-4CF6-4E63-480365C5AD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25622" y="2623826"/>
            <a:ext cx="1367682" cy="1367682"/>
          </a:xfrm>
          <a:prstGeom prst="rect">
            <a:avLst/>
          </a:prstGeom>
        </p:spPr>
      </p:pic>
      <p:pic>
        <p:nvPicPr>
          <p:cNvPr id="41" name="Grafik 40" descr="E-Commerce mit einfarbiger Füllung">
            <a:extLst>
              <a:ext uri="{FF2B5EF4-FFF2-40B4-BE49-F238E27FC236}">
                <a16:creationId xmlns:a16="http://schemas.microsoft.com/office/drawing/2014/main" id="{FB3792D8-8421-98A5-4114-96BF4E7A10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92490" y="1081257"/>
            <a:ext cx="1542569" cy="1542569"/>
          </a:xfrm>
          <a:prstGeom prst="rect">
            <a:avLst/>
          </a:prstGeom>
        </p:spPr>
      </p:pic>
      <p:pic>
        <p:nvPicPr>
          <p:cNvPr id="43" name="Grafik 42" descr="Sprache mit einfarbiger Füllung">
            <a:extLst>
              <a:ext uri="{FF2B5EF4-FFF2-40B4-BE49-F238E27FC236}">
                <a16:creationId xmlns:a16="http://schemas.microsoft.com/office/drawing/2014/main" id="{102C3EA3-61A4-CBE4-0533-33A00C3605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34192" y="2852592"/>
            <a:ext cx="914400" cy="914400"/>
          </a:xfrm>
          <a:prstGeom prst="rect">
            <a:avLst/>
          </a:prstGeom>
        </p:spPr>
      </p:pic>
      <p:pic>
        <p:nvPicPr>
          <p:cNvPr id="45" name="Grafik 44" descr="Radiomikrofon mit einfarbiger Füllung">
            <a:extLst>
              <a:ext uri="{FF2B5EF4-FFF2-40B4-BE49-F238E27FC236}">
                <a16:creationId xmlns:a16="http://schemas.microsoft.com/office/drawing/2014/main" id="{020030CB-3726-1696-DD37-3DB883922BA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01872" y="2816534"/>
            <a:ext cx="914400" cy="914400"/>
          </a:xfrm>
          <a:prstGeom prst="rect">
            <a:avLst/>
          </a:prstGeom>
        </p:spPr>
      </p:pic>
      <p:pic>
        <p:nvPicPr>
          <p:cNvPr id="47" name="Grafik 46" descr="Programmierer mit einfarbiger Füllung">
            <a:extLst>
              <a:ext uri="{FF2B5EF4-FFF2-40B4-BE49-F238E27FC236}">
                <a16:creationId xmlns:a16="http://schemas.microsoft.com/office/drawing/2014/main" id="{33FA2BAD-6D1E-2AEE-C13F-C0F6738D0D8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774730" y="4465496"/>
            <a:ext cx="914400" cy="914400"/>
          </a:xfrm>
          <a:prstGeom prst="rect">
            <a:avLst/>
          </a:prstGeom>
        </p:spPr>
      </p:pic>
      <p:pic>
        <p:nvPicPr>
          <p:cNvPr id="49" name="Grafik 48" descr="Chatblase mit einfarbiger Füllung">
            <a:extLst>
              <a:ext uri="{FF2B5EF4-FFF2-40B4-BE49-F238E27FC236}">
                <a16:creationId xmlns:a16="http://schemas.microsoft.com/office/drawing/2014/main" id="{29A5B31E-321A-A55D-F7F6-D5093B467BD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656390" y="4571078"/>
            <a:ext cx="914400" cy="914400"/>
          </a:xfrm>
          <a:prstGeom prst="rect">
            <a:avLst/>
          </a:prstGeom>
        </p:spPr>
      </p:pic>
      <p:pic>
        <p:nvPicPr>
          <p:cNvPr id="51" name="Grafik 50" descr="Präsentation mit Medien mit einfarbiger Füllung">
            <a:extLst>
              <a:ext uri="{FF2B5EF4-FFF2-40B4-BE49-F238E27FC236}">
                <a16:creationId xmlns:a16="http://schemas.microsoft.com/office/drawing/2014/main" id="{DAE62FED-31F0-71D4-42B4-172D5F1F40E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510819" y="4598113"/>
            <a:ext cx="914400" cy="914400"/>
          </a:xfrm>
          <a:prstGeom prst="rect">
            <a:avLst/>
          </a:prstGeom>
        </p:spPr>
      </p:pic>
      <p:pic>
        <p:nvPicPr>
          <p:cNvPr id="3" name="Grafik 2" descr="Filmklappe Silhouette">
            <a:extLst>
              <a:ext uri="{FF2B5EF4-FFF2-40B4-BE49-F238E27FC236}">
                <a16:creationId xmlns:a16="http://schemas.microsoft.com/office/drawing/2014/main" id="{4E5EE9BB-0156-5487-23FE-87FB1210EE2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713978" y="143659"/>
            <a:ext cx="1737470" cy="1737470"/>
          </a:xfrm>
          <a:prstGeom prst="rect">
            <a:avLst/>
          </a:prstGeom>
        </p:spPr>
      </p:pic>
      <p:sp>
        <p:nvSpPr>
          <p:cNvPr id="4" name="Rectangle 9">
            <a:extLst>
              <a:ext uri="{FF2B5EF4-FFF2-40B4-BE49-F238E27FC236}">
                <a16:creationId xmlns:a16="http://schemas.microsoft.com/office/drawing/2014/main" id="{F26FC7F7-0FBE-F509-8B4A-02D3AE2FAEF5}"/>
              </a:ext>
            </a:extLst>
          </p:cNvPr>
          <p:cNvSpPr/>
          <p:nvPr/>
        </p:nvSpPr>
        <p:spPr>
          <a:xfrm>
            <a:off x="6634097" y="1863992"/>
            <a:ext cx="1887055" cy="400110"/>
          </a:xfrm>
          <a:prstGeom prst="rect">
            <a:avLst/>
          </a:prstGeom>
          <a:noFill/>
          <a:ln cap="flat">
            <a:noFill/>
            <a:prstDash val="solid"/>
          </a:ln>
        </p:spPr>
        <p:txBody>
          <a:bodyPr vert="horz" wrap="none" lIns="91440" tIns="45720" rIns="91440" bIns="45720" anchor="ctr" anchorCtr="0" compatLnSpc="1">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a:lnSpc>
                <a:spcPct val="100000"/>
              </a:lnSpc>
              <a:spcBef>
                <a:spcPts val="0"/>
              </a:spcBef>
              <a:spcAft>
                <a:spcPts val="0"/>
              </a:spcAft>
              <a:buNone/>
              <a:tabLst/>
              <a:defRPr sz="1800" b="0" i="0" u="none" strike="noStrike" kern="0" cap="none" spc="0" baseline="0">
                <a:solidFill>
                  <a:srgbClr val="000000"/>
                </a:solidFill>
                <a:uFillTx/>
              </a:defRPr>
            </a:pPr>
            <a:r>
              <a:rPr lang="de-DE" sz="2000" b="1" dirty="0">
                <a:solidFill>
                  <a:srgbClr val="000000"/>
                </a:solidFill>
                <a:latin typeface="Calibri"/>
                <a:cs typeface="Calibri"/>
              </a:rPr>
              <a:t>Film und Videos</a:t>
            </a:r>
            <a:endParaRPr lang="de-DE" dirty="0"/>
          </a:p>
        </p:txBody>
      </p:sp>
    </p:spTree>
    <p:extLst>
      <p:ext uri="{BB962C8B-B14F-4D97-AF65-F5344CB8AC3E}">
        <p14:creationId xmlns:p14="http://schemas.microsoft.com/office/powerpoint/2010/main" val="3348113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Werbung Silhouette">
            <a:extLst>
              <a:ext uri="{FF2B5EF4-FFF2-40B4-BE49-F238E27FC236}">
                <a16:creationId xmlns:a16="http://schemas.microsoft.com/office/drawing/2014/main" id="{85DD2AE3-C92A-9299-0B0B-067BB1994B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92077" y="-109478"/>
            <a:ext cx="7933482" cy="7933482"/>
          </a:xfrm>
          <a:prstGeom prst="rect">
            <a:avLst/>
          </a:prstGeom>
        </p:spPr>
      </p:pic>
      <p:sp>
        <p:nvSpPr>
          <p:cNvPr id="9" name="Textfeld 8">
            <a:extLst>
              <a:ext uri="{FF2B5EF4-FFF2-40B4-BE49-F238E27FC236}">
                <a16:creationId xmlns:a16="http://schemas.microsoft.com/office/drawing/2014/main" id="{37168C4E-60E9-9ED9-2E4B-31908F2830C0}"/>
              </a:ext>
            </a:extLst>
          </p:cNvPr>
          <p:cNvSpPr txBox="1"/>
          <p:nvPr/>
        </p:nvSpPr>
        <p:spPr>
          <a:xfrm>
            <a:off x="3437681" y="1667042"/>
            <a:ext cx="6332080" cy="2554545"/>
          </a:xfrm>
          <a:prstGeom prst="rect">
            <a:avLst/>
          </a:prstGeom>
          <a:noFill/>
        </p:spPr>
        <p:txBody>
          <a:bodyPr wrap="square">
            <a:spAutoFit/>
          </a:bodyPr>
          <a:lstStyle/>
          <a:p>
            <a:pPr algn="ctr" rtl="0" fontAlgn="base"/>
            <a:r>
              <a:rPr lang="de-DE" sz="2400" b="0" i="0" u="none" strike="noStrike" dirty="0">
                <a:solidFill>
                  <a:srgbClr val="000000"/>
                </a:solidFill>
                <a:effectLst/>
                <a:latin typeface="Calibri" panose="020F0502020204030204" pitchFamily="34" charset="0"/>
              </a:rPr>
              <a:t>„Wir gehen davon aus, dass jeder Aspekt des Lernens oder jedes andere Merkmal der Intelligenz prinzipiell so genau beschrieben werden kann, dass man eine Maschine dazu bringen kann, es zu simulieren.“ </a:t>
            </a:r>
            <a:r>
              <a:rPr lang="de-DE" sz="2400" b="0" i="0" dirty="0">
                <a:effectLst/>
                <a:latin typeface="Calibri" panose="020F0502020204030204" pitchFamily="34" charset="0"/>
              </a:rPr>
              <a:t>​​</a:t>
            </a:r>
          </a:p>
          <a:p>
            <a:pPr algn="ctr" rtl="0" fontAlgn="base"/>
            <a:endParaRPr lang="de-DE" sz="2400" b="0" i="0" dirty="0">
              <a:effectLst/>
            </a:endParaRPr>
          </a:p>
          <a:p>
            <a:pPr algn="ctr" rtl="0" fontAlgn="base"/>
            <a:r>
              <a:rPr lang="de-DE" sz="1600" i="0" u="none" strike="noStrike" dirty="0">
                <a:effectLst/>
                <a:latin typeface="Calibri" panose="020F0502020204030204" pitchFamily="34" charset="0"/>
              </a:rPr>
              <a:t>McCarthy; Förderantrag der </a:t>
            </a:r>
            <a:r>
              <a:rPr lang="de-DE" sz="1600" i="0" u="none" strike="noStrike" dirty="0" err="1">
                <a:effectLst/>
                <a:latin typeface="Calibri" panose="020F0502020204030204" pitchFamily="34" charset="0"/>
              </a:rPr>
              <a:t>Darthmouth</a:t>
            </a:r>
            <a:r>
              <a:rPr lang="de-DE" sz="1600" i="0" u="none" strike="noStrike" dirty="0">
                <a:effectLst/>
                <a:latin typeface="Calibri" panose="020F0502020204030204" pitchFamily="34" charset="0"/>
              </a:rPr>
              <a:t> Conference; 1955.</a:t>
            </a:r>
            <a:r>
              <a:rPr lang="en-US" sz="1600" i="0" dirty="0">
                <a:effectLst/>
                <a:latin typeface="Calibri" panose="020F0502020204030204" pitchFamily="34" charset="0"/>
              </a:rPr>
              <a:t>​</a:t>
            </a:r>
            <a:endParaRPr lang="en-US" sz="1600" i="0" dirty="0">
              <a:effectLst/>
            </a:endParaRPr>
          </a:p>
        </p:txBody>
      </p:sp>
    </p:spTree>
    <p:extLst>
      <p:ext uri="{BB962C8B-B14F-4D97-AF65-F5344CB8AC3E}">
        <p14:creationId xmlns:p14="http://schemas.microsoft.com/office/powerpoint/2010/main" val="717843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524114AF-06C0-0A92-FE8E-2BF10921C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3029" y="435124"/>
            <a:ext cx="6045942" cy="5987752"/>
          </a:xfrm>
          <a:prstGeom prst="rect">
            <a:avLst/>
          </a:prstGeom>
        </p:spPr>
      </p:pic>
      <p:sp>
        <p:nvSpPr>
          <p:cNvPr id="2" name="Textfeld 1">
            <a:extLst>
              <a:ext uri="{FF2B5EF4-FFF2-40B4-BE49-F238E27FC236}">
                <a16:creationId xmlns:a16="http://schemas.microsoft.com/office/drawing/2014/main" id="{2801CD5B-40E9-1AD5-07A5-4E129E512DAA}"/>
              </a:ext>
            </a:extLst>
          </p:cNvPr>
          <p:cNvSpPr txBox="1"/>
          <p:nvPr/>
        </p:nvSpPr>
        <p:spPr>
          <a:xfrm>
            <a:off x="5355220" y="6422876"/>
            <a:ext cx="1858201" cy="246221"/>
          </a:xfrm>
          <a:prstGeom prst="rect">
            <a:avLst/>
          </a:prstGeom>
          <a:noFill/>
        </p:spPr>
        <p:txBody>
          <a:bodyPr wrap="none" rtlCol="0">
            <a:spAutoFit/>
          </a:bodyPr>
          <a:lstStyle/>
          <a:p>
            <a:r>
              <a:rPr lang="de-DE" sz="1000" dirty="0"/>
              <a:t>CC BY SA 4.0 Luise Wüstling</a:t>
            </a:r>
          </a:p>
        </p:txBody>
      </p:sp>
      <p:sp>
        <p:nvSpPr>
          <p:cNvPr id="3" name="Ellipse 2">
            <a:extLst>
              <a:ext uri="{FF2B5EF4-FFF2-40B4-BE49-F238E27FC236}">
                <a16:creationId xmlns:a16="http://schemas.microsoft.com/office/drawing/2014/main" id="{76E16D3D-8570-A582-A0E9-87E9A9D07787}"/>
              </a:ext>
            </a:extLst>
          </p:cNvPr>
          <p:cNvSpPr/>
          <p:nvPr/>
        </p:nvSpPr>
        <p:spPr>
          <a:xfrm>
            <a:off x="6096000" y="5093934"/>
            <a:ext cx="1493134" cy="1075373"/>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dirty="0">
                <a:solidFill>
                  <a:schemeClr val="tx1"/>
                </a:solidFill>
              </a:rPr>
              <a:t>Sprach-</a:t>
            </a:r>
            <a:r>
              <a:rPr lang="de-DE" dirty="0" err="1">
                <a:solidFill>
                  <a:schemeClr val="tx1"/>
                </a:solidFill>
              </a:rPr>
              <a:t>Verarbei</a:t>
            </a:r>
            <a:r>
              <a:rPr lang="de-DE" dirty="0">
                <a:solidFill>
                  <a:schemeClr val="tx1"/>
                </a:solidFill>
              </a:rPr>
              <a:t>-</a:t>
            </a:r>
            <a:r>
              <a:rPr lang="de-DE" dirty="0" err="1">
                <a:solidFill>
                  <a:schemeClr val="tx1"/>
                </a:solidFill>
              </a:rPr>
              <a:t>tung</a:t>
            </a:r>
            <a:endParaRPr lang="de-DE" dirty="0">
              <a:solidFill>
                <a:schemeClr val="tx1"/>
              </a:solidFill>
            </a:endParaRPr>
          </a:p>
        </p:txBody>
      </p:sp>
    </p:spTree>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nnenseite - Master">
  <a:themeElements>
    <a:clrScheme name="UT-Titel - Text schwarz">
      <a:dk1>
        <a:srgbClr val="000000"/>
      </a:dk1>
      <a:lt1>
        <a:srgbClr val="FFFFFF"/>
      </a:lt1>
      <a:dk2>
        <a:srgbClr val="A51E37"/>
      </a:dk2>
      <a:lt2>
        <a:srgbClr val="2D2015"/>
      </a:lt2>
      <a:accent1>
        <a:srgbClr val="ADB3B7"/>
      </a:accent1>
      <a:accent2>
        <a:srgbClr val="B4A069"/>
      </a:accent2>
      <a:accent3>
        <a:srgbClr val="FFFFFF"/>
      </a:accent3>
      <a:accent4>
        <a:srgbClr val="2A2A2A"/>
      </a:accent4>
      <a:accent5>
        <a:srgbClr val="D3D6D8"/>
      </a:accent5>
      <a:accent6>
        <a:srgbClr val="A3915E"/>
      </a:accent6>
      <a:hlink>
        <a:srgbClr val="32414B"/>
      </a:hlink>
      <a:folHlink>
        <a:srgbClr val="A51E37"/>
      </a:folHlink>
    </a:clrScheme>
    <a:fontScheme name="UT_TITE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T_TITEL 1">
        <a:dk1>
          <a:srgbClr val="333333"/>
        </a:dk1>
        <a:lt1>
          <a:srgbClr val="FFFFFF"/>
        </a:lt1>
        <a:dk2>
          <a:srgbClr val="A51E37"/>
        </a:dk2>
        <a:lt2>
          <a:srgbClr val="2D2015"/>
        </a:lt2>
        <a:accent1>
          <a:srgbClr val="ADB3B7"/>
        </a:accent1>
        <a:accent2>
          <a:srgbClr val="B4A069"/>
        </a:accent2>
        <a:accent3>
          <a:srgbClr val="FFFFFF"/>
        </a:accent3>
        <a:accent4>
          <a:srgbClr val="2A2A2A"/>
        </a:accent4>
        <a:accent5>
          <a:srgbClr val="D3D6D8"/>
        </a:accent5>
        <a:accent6>
          <a:srgbClr val="A3915E"/>
        </a:accent6>
        <a:hlink>
          <a:srgbClr val="32414B"/>
        </a:hlink>
        <a:folHlink>
          <a:srgbClr val="A51E3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9__PPT Vorlage UT_April 2021.pptx" id="{75B670DA-CE19-4ED1-9B8D-CAD77A729605}" vid="{7B7CC7F7-8468-47FC-B069-45D8151ED331}"/>
    </a:ext>
  </a:extLst>
</a:theme>
</file>

<file path=ppt/theme/theme3.xml><?xml version="1.0" encoding="utf-8"?>
<a:theme xmlns:a="http://schemas.openxmlformats.org/drawingml/2006/main" name="Titelseite - Master">
  <a:themeElements>
    <a:clrScheme name="UT-Titel - Text schwarz">
      <a:dk1>
        <a:srgbClr val="000000"/>
      </a:dk1>
      <a:lt1>
        <a:srgbClr val="FFFFFF"/>
      </a:lt1>
      <a:dk2>
        <a:srgbClr val="A51E37"/>
      </a:dk2>
      <a:lt2>
        <a:srgbClr val="2D2015"/>
      </a:lt2>
      <a:accent1>
        <a:srgbClr val="ADB3B7"/>
      </a:accent1>
      <a:accent2>
        <a:srgbClr val="B4A069"/>
      </a:accent2>
      <a:accent3>
        <a:srgbClr val="FFFFFF"/>
      </a:accent3>
      <a:accent4>
        <a:srgbClr val="2A2A2A"/>
      </a:accent4>
      <a:accent5>
        <a:srgbClr val="D3D6D8"/>
      </a:accent5>
      <a:accent6>
        <a:srgbClr val="A3915E"/>
      </a:accent6>
      <a:hlink>
        <a:srgbClr val="32414B"/>
      </a:hlink>
      <a:folHlink>
        <a:srgbClr val="A51E37"/>
      </a:folHlink>
    </a:clrScheme>
    <a:fontScheme name="UT_TITE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T_TITEL 1">
        <a:dk1>
          <a:srgbClr val="333333"/>
        </a:dk1>
        <a:lt1>
          <a:srgbClr val="FFFFFF"/>
        </a:lt1>
        <a:dk2>
          <a:srgbClr val="A51E37"/>
        </a:dk2>
        <a:lt2>
          <a:srgbClr val="2D2015"/>
        </a:lt2>
        <a:accent1>
          <a:srgbClr val="ADB3B7"/>
        </a:accent1>
        <a:accent2>
          <a:srgbClr val="B4A069"/>
        </a:accent2>
        <a:accent3>
          <a:srgbClr val="FFFFFF"/>
        </a:accent3>
        <a:accent4>
          <a:srgbClr val="2A2A2A"/>
        </a:accent4>
        <a:accent5>
          <a:srgbClr val="D3D6D8"/>
        </a:accent5>
        <a:accent6>
          <a:srgbClr val="A3915E"/>
        </a:accent6>
        <a:hlink>
          <a:srgbClr val="32414B"/>
        </a:hlink>
        <a:folHlink>
          <a:srgbClr val="A51E3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9__PPT Vorlage UT_April 2021.pptx" id="{75B670DA-CE19-4ED1-9B8D-CAD77A729605}" vid="{E2CCD61C-40DD-4C78-874B-1A49959F9F49}"/>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1134</Words>
  <Application>Microsoft Office PowerPoint</Application>
  <PresentationFormat>Breitbild</PresentationFormat>
  <Paragraphs>144</Paragraphs>
  <Slides>27</Slides>
  <Notes>12</Notes>
  <HiddenSlides>0</HiddenSlides>
  <MMClips>0</MMClips>
  <ScaleCrop>false</ScaleCrop>
  <HeadingPairs>
    <vt:vector size="6" baseType="variant">
      <vt:variant>
        <vt:lpstr>Verwendete Schriftarten</vt:lpstr>
      </vt:variant>
      <vt:variant>
        <vt:i4>7</vt:i4>
      </vt:variant>
      <vt:variant>
        <vt:lpstr>Design</vt:lpstr>
      </vt:variant>
      <vt:variant>
        <vt:i4>3</vt:i4>
      </vt:variant>
      <vt:variant>
        <vt:lpstr>Folientitel</vt:lpstr>
      </vt:variant>
      <vt:variant>
        <vt:i4>27</vt:i4>
      </vt:variant>
    </vt:vector>
  </HeadingPairs>
  <TitlesOfParts>
    <vt:vector size="37" baseType="lpstr">
      <vt:lpstr>-apple-system</vt:lpstr>
      <vt:lpstr>Arial</vt:lpstr>
      <vt:lpstr>Calibri</vt:lpstr>
      <vt:lpstr>Calibri Light</vt:lpstr>
      <vt:lpstr>Liberation Serif</vt:lpstr>
      <vt:lpstr>Roboto</vt:lpstr>
      <vt:lpstr>Wingdings</vt:lpstr>
      <vt:lpstr>Larissa</vt:lpstr>
      <vt:lpstr>1_Innenseite - Master</vt:lpstr>
      <vt:lpstr>Titelseite - Master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Eure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Theresia Ziegs</dc:creator>
  <cp:lastModifiedBy>Theresia Ziegs</cp:lastModifiedBy>
  <cp:revision>144</cp:revision>
  <dcterms:created xsi:type="dcterms:W3CDTF">2023-10-27T12:16:08Z</dcterms:created>
  <dcterms:modified xsi:type="dcterms:W3CDTF">2025-10-07T14:42:24Z</dcterms:modified>
</cp:coreProperties>
</file>